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0"/>
  </p:notesMasterIdLst>
  <p:sldIdLst>
    <p:sldId id="257" r:id="rId2"/>
    <p:sldId id="258" r:id="rId3"/>
    <p:sldId id="259" r:id="rId4"/>
    <p:sldId id="260" r:id="rId5"/>
    <p:sldId id="261" r:id="rId6"/>
    <p:sldId id="262" r:id="rId7"/>
    <p:sldId id="263" r:id="rId8"/>
    <p:sldId id="264" r:id="rId9"/>
    <p:sldId id="265" r:id="rId10"/>
    <p:sldId id="266" r:id="rId11"/>
    <p:sldId id="281" r:id="rId12"/>
    <p:sldId id="280"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2" r:id="rId26"/>
    <p:sldId id="283" r:id="rId27"/>
    <p:sldId id="284" r:id="rId28"/>
    <p:sldId id="285"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4" autoAdjust="0"/>
    <p:restoredTop sz="92636" autoAdjust="0"/>
  </p:normalViewPr>
  <p:slideViewPr>
    <p:cSldViewPr>
      <p:cViewPr varScale="1">
        <p:scale>
          <a:sx n="80" d="100"/>
          <a:sy n="80" d="100"/>
        </p:scale>
        <p:origin x="75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2"/>
    </p:cViewPr>
  </p:sorterViewPr>
  <p:notesViewPr>
    <p:cSldViewPr>
      <p:cViewPr varScale="1">
        <p:scale>
          <a:sx n="38" d="100"/>
          <a:sy n="38" d="100"/>
        </p:scale>
        <p:origin x="-1507"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ECC5D-7B1A-408E-AB77-BE357D276029}" type="datetimeFigureOut">
              <a:rPr lang="tr-TR" smtClean="0"/>
              <a:pPr/>
              <a:t>22.06.2017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19BE46-CCB1-4F08-8648-4FE64FF72D26}" type="slidenum">
              <a:rPr lang="tr-TR" smtClean="0"/>
              <a:pPr/>
              <a:t>‹#›</a:t>
            </a:fld>
            <a:endParaRPr lang="tr-TR"/>
          </a:p>
        </p:txBody>
      </p:sp>
    </p:spTree>
    <p:extLst>
      <p:ext uri="{BB962C8B-B14F-4D97-AF65-F5344CB8AC3E}">
        <p14:creationId xmlns:p14="http://schemas.microsoft.com/office/powerpoint/2010/main" val="282715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119BE46-CCB1-4F08-8648-4FE64FF72D26}" type="slidenum">
              <a:rPr lang="tr-TR" smtClean="0"/>
              <a:pPr/>
              <a:t>8</a:t>
            </a:fld>
            <a:endParaRPr lang="tr-TR"/>
          </a:p>
        </p:txBody>
      </p:sp>
    </p:spTree>
    <p:extLst>
      <p:ext uri="{BB962C8B-B14F-4D97-AF65-F5344CB8AC3E}">
        <p14:creationId xmlns:p14="http://schemas.microsoft.com/office/powerpoint/2010/main" val="1626862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7FCE03B5-DC22-4830-87D4-AC2DCBA2D7BB}" type="datetime1">
              <a:rPr lang="tr-TR" smtClean="0"/>
              <a:pPr/>
              <a:t>22.06.2017</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5A9944F6-ABBB-405A-89B1-3465FCFD770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68EFD49-CA11-4806-A3EB-56BC926A40CF}" type="datetime1">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1CF43ACB-DAAE-44FE-9E33-00667A098DC3}" type="datetime1">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9E82FB92-441C-474C-8404-C067F5CB056E}" type="datetime1">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31B883E-72C9-4386-92F0-C2BBCDEC91A9}" type="datetime1">
              <a:rPr lang="tr-TR" smtClean="0"/>
              <a:pPr/>
              <a:t>22.06.2017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9F9A055-9815-441D-993C-BCA8FA7E36FC}" type="datetime1">
              <a:rPr lang="tr-TR" smtClean="0"/>
              <a:pPr/>
              <a:t>22.06.2017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6DE26182-526F-42C7-A1E6-1D6E3F747225}" type="datetime1">
              <a:rPr lang="tr-TR" smtClean="0"/>
              <a:pPr/>
              <a:t>22.06.2017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B8540AD6-DD32-4E37-8E17-C0EE6089BB40}" type="datetime1">
              <a:rPr lang="tr-TR" smtClean="0"/>
              <a:pPr/>
              <a:t>22.06.2017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37F3BC1F-B37D-4A99-8207-70008F7638CB}" type="datetime1">
              <a:rPr lang="tr-TR" smtClean="0"/>
              <a:pPr/>
              <a:t>22.06.2017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AC74A5B7-486E-4CC6-9FA2-E7C36712D62D}" type="datetime1">
              <a:rPr lang="tr-TR" smtClean="0"/>
              <a:pPr/>
              <a:t>22.06.2017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5A9944F6-ABBB-405A-89B1-3465FCFD770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BEB8074E-87A0-4E7C-B6A6-5BDA9BBE0E60}" type="datetime1">
              <a:rPr lang="tr-TR" smtClean="0"/>
              <a:pPr/>
              <a:t>22.06.2017</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5A9944F6-ABBB-405A-89B1-3465FCFD7702}"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DF38DB-F1D5-4447-AA7F-6C740C6D0564}" type="datetime1">
              <a:rPr lang="tr-TR" smtClean="0"/>
              <a:pPr/>
              <a:t>22.06.2017</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A9944F6-ABBB-405A-89B1-3465FCFD770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395536" y="404813"/>
            <a:ext cx="8424936" cy="863947"/>
          </a:xfrm>
        </p:spPr>
        <p:txBody>
          <a:bodyPr>
            <a:normAutofit/>
          </a:bodyPr>
          <a:lstStyle/>
          <a:p>
            <a:pPr algn="ctr"/>
            <a:r>
              <a:rPr lang="tr-TR" sz="2400" dirty="0" smtClean="0">
                <a:solidFill>
                  <a:srgbClr val="FF0000"/>
                </a:solidFill>
                <a:latin typeface="Arial" pitchFamily="34" charset="0"/>
                <a:cs typeface="Arial" pitchFamily="34" charset="0"/>
              </a:rPr>
              <a:t>Öğretmenlerin Öğretimsel Performansının Ölçülmesi</a:t>
            </a:r>
            <a:endParaRPr lang="tr-TR" sz="2400" dirty="0">
              <a:solidFill>
                <a:srgbClr val="FF0000"/>
              </a:solidFill>
              <a:latin typeface="Arial" pitchFamily="34" charset="0"/>
              <a:cs typeface="Arial" pitchFamily="34" charset="0"/>
            </a:endParaRPr>
          </a:p>
        </p:txBody>
      </p:sp>
      <p:sp>
        <p:nvSpPr>
          <p:cNvPr id="3" name="2 Alt Başlık"/>
          <p:cNvSpPr>
            <a:spLocks noGrp="1"/>
          </p:cNvSpPr>
          <p:nvPr>
            <p:ph type="subTitle" idx="4294967295"/>
          </p:nvPr>
        </p:nvSpPr>
        <p:spPr>
          <a:xfrm>
            <a:off x="2267744" y="1844824"/>
            <a:ext cx="5256584" cy="1512169"/>
          </a:xfrm>
        </p:spPr>
        <p:txBody>
          <a:bodyPr>
            <a:normAutofit fontScale="77500" lnSpcReduction="20000"/>
          </a:bodyPr>
          <a:lstStyle/>
          <a:p>
            <a:pPr algn="ctr">
              <a:buNone/>
            </a:pPr>
            <a:r>
              <a:rPr lang="tr-TR" sz="2600" dirty="0" smtClean="0">
                <a:solidFill>
                  <a:srgbClr val="002060"/>
                </a:solidFill>
                <a:latin typeface="Arial" pitchFamily="34" charset="0"/>
                <a:cs typeface="Arial" pitchFamily="34" charset="0"/>
              </a:rPr>
              <a:t>Hazırlayan</a:t>
            </a:r>
          </a:p>
          <a:p>
            <a:pPr algn="ctr">
              <a:buNone/>
            </a:pPr>
            <a:r>
              <a:rPr lang="tr-TR" sz="2600" dirty="0" smtClean="0">
                <a:solidFill>
                  <a:srgbClr val="002060"/>
                </a:solidFill>
                <a:latin typeface="Arial" pitchFamily="34" charset="0"/>
                <a:cs typeface="Arial" pitchFamily="34" charset="0"/>
              </a:rPr>
              <a:t>Tansel YAZICIOĞLU</a:t>
            </a:r>
          </a:p>
          <a:p>
            <a:pPr algn="ctr">
              <a:buNone/>
            </a:pPr>
            <a:r>
              <a:rPr lang="tr-TR" sz="2600" dirty="0" smtClean="0">
                <a:solidFill>
                  <a:srgbClr val="002060"/>
                </a:solidFill>
                <a:latin typeface="Arial" pitchFamily="34" charset="0"/>
                <a:cs typeface="Arial" pitchFamily="34" charset="0"/>
              </a:rPr>
              <a:t>Ayten Şaban Diri İlkokulu ve Ortaokulu Müdü</a:t>
            </a:r>
            <a:r>
              <a:rPr lang="tr-TR" dirty="0" smtClean="0">
                <a:solidFill>
                  <a:srgbClr val="002060"/>
                </a:solidFill>
                <a:latin typeface="Arial" pitchFamily="34" charset="0"/>
                <a:cs typeface="Arial" pitchFamily="34" charset="0"/>
              </a:rPr>
              <a:t>rü</a:t>
            </a:r>
          </a:p>
          <a:p>
            <a:pPr algn="ctr">
              <a:buNone/>
            </a:pPr>
            <a:r>
              <a:rPr lang="tr-TR" dirty="0" smtClean="0">
                <a:solidFill>
                  <a:srgbClr val="002060"/>
                </a:solidFill>
                <a:latin typeface="Arial" pitchFamily="34" charset="0"/>
                <a:cs typeface="Arial" pitchFamily="34" charset="0"/>
              </a:rPr>
              <a:t>Çankaya/Ankara </a:t>
            </a:r>
            <a:endParaRPr lang="tr-TR" dirty="0">
              <a:solidFill>
                <a:srgbClr val="002060"/>
              </a:solidFill>
              <a:latin typeface="Arial" pitchFamily="34" charset="0"/>
              <a:cs typeface="Arial" pitchFamily="34" charset="0"/>
            </a:endParaRPr>
          </a:p>
        </p:txBody>
      </p:sp>
      <p:pic>
        <p:nvPicPr>
          <p:cNvPr id="32770" name="Picture 2" descr="I:\müdür bey\P2230535.JPG"/>
          <p:cNvPicPr>
            <a:picLocks noChangeAspect="1" noChangeArrowheads="1"/>
          </p:cNvPicPr>
          <p:nvPr/>
        </p:nvPicPr>
        <p:blipFill>
          <a:blip r:embed="rId2" cstate="print"/>
          <a:srcRect/>
          <a:stretch>
            <a:fillRect/>
          </a:stretch>
        </p:blipFill>
        <p:spPr bwMode="auto">
          <a:xfrm>
            <a:off x="2195736" y="3429000"/>
            <a:ext cx="5184576" cy="2880320"/>
          </a:xfrm>
          <a:prstGeom prst="rect">
            <a:avLst/>
          </a:prstGeom>
          <a:noFill/>
        </p:spPr>
      </p:pic>
      <p:sp>
        <p:nvSpPr>
          <p:cNvPr id="6" name="5 Veri Yer Tutucusu"/>
          <p:cNvSpPr>
            <a:spLocks noGrp="1"/>
          </p:cNvSpPr>
          <p:nvPr>
            <p:ph type="dt" sz="half" idx="10"/>
          </p:nvPr>
        </p:nvSpPr>
        <p:spPr/>
        <p:txBody>
          <a:bodyPr/>
          <a:lstStyle/>
          <a:p>
            <a:fld id="{2CCD82CE-48DB-435F-9CEF-E5287848E329}"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115616" y="476672"/>
            <a:ext cx="7056784" cy="461665"/>
          </a:xfrm>
          <a:prstGeom prst="rect">
            <a:avLst/>
          </a:prstGeom>
        </p:spPr>
        <p:txBody>
          <a:bodyPr wrap="square">
            <a:spAutoFit/>
          </a:bodyPr>
          <a:lstStyle/>
          <a:p>
            <a:pPr algn="ctr"/>
            <a:r>
              <a:rPr lang="tr-TR" sz="2400" dirty="0" smtClean="0">
                <a:latin typeface="Arial" pitchFamily="34" charset="0"/>
                <a:cs typeface="Arial" pitchFamily="34" charset="0"/>
              </a:rPr>
              <a:t>Okul müdürlerinin temel yaklaşımı</a:t>
            </a:r>
            <a:endParaRPr lang="tr-TR" sz="2400" dirty="0">
              <a:latin typeface="Arial" pitchFamily="34" charset="0"/>
              <a:cs typeface="Arial" pitchFamily="34" charset="0"/>
            </a:endParaRPr>
          </a:p>
        </p:txBody>
      </p:sp>
      <p:sp>
        <p:nvSpPr>
          <p:cNvPr id="5" name="4 Dikdörtgen"/>
          <p:cNvSpPr/>
          <p:nvPr/>
        </p:nvSpPr>
        <p:spPr>
          <a:xfrm>
            <a:off x="971600" y="1196752"/>
            <a:ext cx="7848872" cy="1323439"/>
          </a:xfrm>
          <a:prstGeom prst="rect">
            <a:avLst/>
          </a:prstGeom>
        </p:spPr>
        <p:txBody>
          <a:bodyPr wrap="square">
            <a:spAutoFit/>
          </a:bodyPr>
          <a:lstStyle/>
          <a:p>
            <a:r>
              <a:rPr lang="tr-TR" sz="2000" dirty="0">
                <a:latin typeface="Arial" pitchFamily="34" charset="0"/>
                <a:cs typeface="Arial" pitchFamily="34" charset="0"/>
              </a:rPr>
              <a:t>O</a:t>
            </a:r>
            <a:r>
              <a:rPr lang="tr-TR" sz="2000" dirty="0" smtClean="0">
                <a:latin typeface="Arial" pitchFamily="34" charset="0"/>
                <a:cs typeface="Arial" pitchFamily="34" charset="0"/>
              </a:rPr>
              <a:t>kuldaki öğrenme etkinliklerinin niteliğinin arttırılmasının bir aracı olarak görmelidirler. </a:t>
            </a:r>
          </a:p>
          <a:p>
            <a:r>
              <a:rPr lang="tr-TR" sz="2000" dirty="0" smtClean="0">
                <a:latin typeface="Arial" pitchFamily="34" charset="0"/>
                <a:cs typeface="Arial" pitchFamily="34" charset="0"/>
              </a:rPr>
              <a:t>Ders denetimlerine ,salt kendilerinden istendikleri için değil, okuldaki öğretimi daha etkili hale getirebilmek için   girmelidirler.</a:t>
            </a:r>
          </a:p>
        </p:txBody>
      </p:sp>
      <p:pic>
        <p:nvPicPr>
          <p:cNvPr id="6" name="Picture 7" descr="PROFE021"/>
          <p:cNvPicPr>
            <a:picLocks noChangeAspect="1" noChangeArrowheads="1"/>
          </p:cNvPicPr>
          <p:nvPr/>
        </p:nvPicPr>
        <p:blipFill>
          <a:blip r:embed="rId2" cstate="print"/>
          <a:srcRect/>
          <a:stretch>
            <a:fillRect/>
          </a:stretch>
        </p:blipFill>
        <p:spPr>
          <a:xfrm>
            <a:off x="6660232" y="2852936"/>
            <a:ext cx="1995289" cy="2880320"/>
          </a:xfrm>
          <a:prstGeom prst="rect">
            <a:avLst/>
          </a:prstGeom>
          <a:noFill/>
          <a:ln/>
        </p:spPr>
      </p:pic>
      <p:pic>
        <p:nvPicPr>
          <p:cNvPr id="7" name="Picture 7" descr="PEOPO019"/>
          <p:cNvPicPr>
            <a:picLocks noChangeAspect="1" noChangeArrowheads="1"/>
          </p:cNvPicPr>
          <p:nvPr/>
        </p:nvPicPr>
        <p:blipFill>
          <a:blip r:embed="rId3" cstate="print"/>
          <a:srcRect/>
          <a:stretch>
            <a:fillRect/>
          </a:stretch>
        </p:blipFill>
        <p:spPr>
          <a:xfrm>
            <a:off x="755576" y="2924944"/>
            <a:ext cx="5759450" cy="2808288"/>
          </a:xfrm>
          <a:prstGeom prst="rect">
            <a:avLst/>
          </a:prstGeom>
          <a:noFill/>
          <a:ln/>
        </p:spPr>
      </p:pic>
      <p:sp>
        <p:nvSpPr>
          <p:cNvPr id="8" name="7 Veri Yer Tutucusu"/>
          <p:cNvSpPr>
            <a:spLocks noGrp="1"/>
          </p:cNvSpPr>
          <p:nvPr>
            <p:ph type="dt" sz="half" idx="10"/>
          </p:nvPr>
        </p:nvSpPr>
        <p:spPr/>
        <p:txBody>
          <a:bodyPr/>
          <a:lstStyle/>
          <a:p>
            <a:fld id="{868551A3-0143-4773-90EA-32BDB7A980EF}" type="datetime1">
              <a:rPr lang="tr-TR" smtClean="0"/>
              <a:pPr/>
              <a:t>22.06.2017</a:t>
            </a:fld>
            <a:endParaRPr lang="tr-TR"/>
          </a:p>
        </p:txBody>
      </p:sp>
      <p:sp>
        <p:nvSpPr>
          <p:cNvPr id="9" name="8 Slayt Numarası Yer Tutucusu"/>
          <p:cNvSpPr>
            <a:spLocks noGrp="1"/>
          </p:cNvSpPr>
          <p:nvPr>
            <p:ph type="sldNum" sz="quarter" idx="12"/>
          </p:nvPr>
        </p:nvSpPr>
        <p:spPr/>
        <p:txBody>
          <a:bodyPr/>
          <a:lstStyle/>
          <a:p>
            <a:fld id="{5A9944F6-ABBB-405A-89B1-3465FCFD7702}"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547664" y="548680"/>
            <a:ext cx="5670376" cy="830997"/>
          </a:xfrm>
          <a:prstGeom prst="rect">
            <a:avLst/>
          </a:prstGeom>
        </p:spPr>
        <p:txBody>
          <a:bodyPr wrap="square">
            <a:spAutoFit/>
          </a:bodyPr>
          <a:lstStyle/>
          <a:p>
            <a:pPr algn="ctr"/>
            <a:r>
              <a:rPr lang="tr-TR" sz="2400" dirty="0">
                <a:solidFill>
                  <a:srgbClr val="FF0000"/>
                </a:solidFill>
                <a:latin typeface="Arial" pitchFamily="34" charset="0"/>
                <a:cs typeface="Arial" pitchFamily="34" charset="0"/>
              </a:rPr>
              <a:t>Etkili ve verimli bir ders </a:t>
            </a:r>
            <a:r>
              <a:rPr lang="tr-TR" sz="2400" dirty="0" smtClean="0">
                <a:solidFill>
                  <a:srgbClr val="FF0000"/>
                </a:solidFill>
                <a:latin typeface="Arial" pitchFamily="34" charset="0"/>
                <a:cs typeface="Arial" pitchFamily="34" charset="0"/>
              </a:rPr>
              <a:t>denetimi nasıl yapılır ?</a:t>
            </a:r>
            <a:endParaRPr lang="tr-TR" sz="2400" dirty="0">
              <a:solidFill>
                <a:srgbClr val="FF0000"/>
              </a:solidFill>
              <a:latin typeface="Arial" pitchFamily="34" charset="0"/>
              <a:cs typeface="Arial" pitchFamily="34" charset="0"/>
            </a:endParaRPr>
          </a:p>
        </p:txBody>
      </p:sp>
      <p:sp>
        <p:nvSpPr>
          <p:cNvPr id="4" name="3 Dikdörtgen"/>
          <p:cNvSpPr/>
          <p:nvPr/>
        </p:nvSpPr>
        <p:spPr>
          <a:xfrm>
            <a:off x="1043608" y="1700808"/>
            <a:ext cx="3454857" cy="369332"/>
          </a:xfrm>
          <a:prstGeom prst="rect">
            <a:avLst/>
          </a:prstGeom>
        </p:spPr>
        <p:txBody>
          <a:bodyPr wrap="none">
            <a:spAutoFit/>
          </a:bodyPr>
          <a:lstStyle/>
          <a:p>
            <a:r>
              <a:rPr lang="tr-TR" b="1" dirty="0" smtClean="0">
                <a:latin typeface="Arial" pitchFamily="34" charset="0"/>
                <a:cs typeface="Arial" pitchFamily="34" charset="0"/>
              </a:rPr>
              <a:t>Veriye </a:t>
            </a:r>
            <a:r>
              <a:rPr lang="tr-TR" b="1" dirty="0">
                <a:latin typeface="Arial" pitchFamily="34" charset="0"/>
                <a:cs typeface="Arial" pitchFamily="34" charset="0"/>
              </a:rPr>
              <a:t>dayalı sınıf </a:t>
            </a:r>
            <a:r>
              <a:rPr lang="tr-TR" b="1" dirty="0" smtClean="0">
                <a:latin typeface="Arial" pitchFamily="34" charset="0"/>
                <a:cs typeface="Arial" pitchFamily="34" charset="0"/>
              </a:rPr>
              <a:t>gözlemleri  </a:t>
            </a:r>
            <a:endParaRPr lang="tr-TR" b="1" dirty="0">
              <a:latin typeface="Arial" pitchFamily="34" charset="0"/>
              <a:cs typeface="Arial" pitchFamily="34" charset="0"/>
            </a:endParaRPr>
          </a:p>
        </p:txBody>
      </p:sp>
      <p:sp>
        <p:nvSpPr>
          <p:cNvPr id="5" name="4 Dikdörtgen"/>
          <p:cNvSpPr/>
          <p:nvPr/>
        </p:nvSpPr>
        <p:spPr>
          <a:xfrm>
            <a:off x="971600" y="2276872"/>
            <a:ext cx="3993401" cy="369332"/>
          </a:xfrm>
          <a:prstGeom prst="rect">
            <a:avLst/>
          </a:prstGeom>
        </p:spPr>
        <p:txBody>
          <a:bodyPr wrap="none">
            <a:spAutoFit/>
          </a:bodyPr>
          <a:lstStyle/>
          <a:p>
            <a:r>
              <a:rPr lang="tr-TR" b="1" dirty="0" smtClean="0">
                <a:latin typeface="Arial" pitchFamily="34" charset="0"/>
                <a:cs typeface="Arial" pitchFamily="34" charset="0"/>
              </a:rPr>
              <a:t> Gözlem </a:t>
            </a:r>
            <a:r>
              <a:rPr lang="tr-TR" b="1" dirty="0">
                <a:latin typeface="Arial" pitchFamily="34" charset="0"/>
                <a:cs typeface="Arial" pitchFamily="34" charset="0"/>
              </a:rPr>
              <a:t>teknikleri konusunda bilgi</a:t>
            </a:r>
          </a:p>
        </p:txBody>
      </p:sp>
      <p:sp>
        <p:nvSpPr>
          <p:cNvPr id="6" name="5 Dikdörtgen"/>
          <p:cNvSpPr/>
          <p:nvPr/>
        </p:nvSpPr>
        <p:spPr>
          <a:xfrm>
            <a:off x="971600" y="2996952"/>
            <a:ext cx="7066871" cy="369332"/>
          </a:xfrm>
          <a:prstGeom prst="rect">
            <a:avLst/>
          </a:prstGeom>
        </p:spPr>
        <p:txBody>
          <a:bodyPr wrap="none">
            <a:spAutoFit/>
          </a:bodyPr>
          <a:lstStyle/>
          <a:p>
            <a:r>
              <a:rPr lang="tr-TR" b="1" dirty="0" smtClean="0">
                <a:latin typeface="Arial" pitchFamily="34" charset="0"/>
                <a:cs typeface="Arial" pitchFamily="34" charset="0"/>
              </a:rPr>
              <a:t>Teknikleri </a:t>
            </a:r>
            <a:r>
              <a:rPr lang="tr-TR" b="1" dirty="0">
                <a:latin typeface="Arial" pitchFamily="34" charset="0"/>
                <a:cs typeface="Arial" pitchFamily="34" charset="0"/>
              </a:rPr>
              <a:t>uygulama </a:t>
            </a:r>
            <a:r>
              <a:rPr lang="tr-TR" b="1" dirty="0" smtClean="0">
                <a:latin typeface="Arial" pitchFamily="34" charset="0"/>
                <a:cs typeface="Arial" pitchFamily="34" charset="0"/>
              </a:rPr>
              <a:t>yeterlilikleri ve bu yeterliliklerin arttırılması</a:t>
            </a:r>
            <a:endParaRPr lang="tr-TR" b="1" dirty="0">
              <a:latin typeface="Arial" pitchFamily="34" charset="0"/>
              <a:cs typeface="Arial" pitchFamily="34" charset="0"/>
            </a:endParaRPr>
          </a:p>
        </p:txBody>
      </p:sp>
      <p:sp>
        <p:nvSpPr>
          <p:cNvPr id="7" name="6 Dikdörtgen"/>
          <p:cNvSpPr/>
          <p:nvPr/>
        </p:nvSpPr>
        <p:spPr>
          <a:xfrm>
            <a:off x="971600" y="3717032"/>
            <a:ext cx="4557658" cy="369332"/>
          </a:xfrm>
          <a:prstGeom prst="rect">
            <a:avLst/>
          </a:prstGeom>
        </p:spPr>
        <p:txBody>
          <a:bodyPr wrap="none">
            <a:spAutoFit/>
          </a:bodyPr>
          <a:lstStyle/>
          <a:p>
            <a:r>
              <a:rPr lang="tr-TR" b="1" dirty="0" smtClean="0">
                <a:latin typeface="Arial" pitchFamily="34" charset="0"/>
                <a:cs typeface="Arial" pitchFamily="34" charset="0"/>
              </a:rPr>
              <a:t>Öğretmene </a:t>
            </a:r>
            <a:r>
              <a:rPr lang="tr-TR" b="1" dirty="0">
                <a:latin typeface="Arial" pitchFamily="34" charset="0"/>
                <a:cs typeface="Arial" pitchFamily="34" charset="0"/>
              </a:rPr>
              <a:t>gerekli yardımın sağlanması</a:t>
            </a:r>
          </a:p>
        </p:txBody>
      </p:sp>
      <p:sp>
        <p:nvSpPr>
          <p:cNvPr id="8" name="7 Veri Yer Tutucusu"/>
          <p:cNvSpPr>
            <a:spLocks noGrp="1"/>
          </p:cNvSpPr>
          <p:nvPr>
            <p:ph type="dt" sz="half" idx="10"/>
          </p:nvPr>
        </p:nvSpPr>
        <p:spPr/>
        <p:txBody>
          <a:bodyPr/>
          <a:lstStyle/>
          <a:p>
            <a:fld id="{78F0D6F3-20EC-454C-A44C-AA8386425B12}" type="datetime1">
              <a:rPr lang="tr-TR" smtClean="0"/>
              <a:pPr/>
              <a:t>22.06.2017</a:t>
            </a:fld>
            <a:endParaRPr lang="tr-TR"/>
          </a:p>
        </p:txBody>
      </p:sp>
      <p:sp>
        <p:nvSpPr>
          <p:cNvPr id="9" name="8 Slayt Numarası Yer Tutucusu"/>
          <p:cNvSpPr>
            <a:spLocks noGrp="1"/>
          </p:cNvSpPr>
          <p:nvPr>
            <p:ph type="sldNum" sz="quarter" idx="12"/>
          </p:nvPr>
        </p:nvSpPr>
        <p:spPr/>
        <p:txBody>
          <a:bodyPr/>
          <a:lstStyle/>
          <a:p>
            <a:fld id="{5A9944F6-ABBB-405A-89B1-3465FCFD7702}" type="slidenum">
              <a:rPr lang="tr-TR" smtClean="0"/>
              <a:pPr/>
              <a:t>11</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67544" y="404664"/>
            <a:ext cx="828092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Sınıf içi gözlem teknikleri öğretmenlerin kendi öğretim süreçlerine sorgulayıcı bir gözle bakmalarına ve farkındalık düzeylerini arttırmalarına neden olmaktadır. Sınıf içi ders denetiminde uygulanan gözlem teknikleri aynı zamanda öğretmenin mesleki gelişimine yardımcı olmaktadır. Böylece öğretmenin güçlü ve gelişmeye açık yönlerinin belirlenerek, öğretmen davranışının düzeltilmesi ve geliştirilmesine olanak tanınmaktadır.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10" descr="TEACH001"/>
          <p:cNvPicPr>
            <a:picLocks noChangeAspect="1" noChangeArrowheads="1"/>
          </p:cNvPicPr>
          <p:nvPr/>
        </p:nvPicPr>
        <p:blipFill>
          <a:blip r:embed="rId2" cstate="print"/>
          <a:srcRect/>
          <a:stretch>
            <a:fillRect/>
          </a:stretch>
        </p:blipFill>
        <p:spPr>
          <a:xfrm>
            <a:off x="5436096" y="3356992"/>
            <a:ext cx="3455988" cy="3024187"/>
          </a:xfrm>
          <a:prstGeom prst="rect">
            <a:avLst/>
          </a:prstGeom>
          <a:solidFill>
            <a:srgbClr val="FFFFFF"/>
          </a:solidFill>
        </p:spPr>
      </p:pic>
      <p:sp>
        <p:nvSpPr>
          <p:cNvPr id="4" name="3 Veri Yer Tutucusu"/>
          <p:cNvSpPr>
            <a:spLocks noGrp="1"/>
          </p:cNvSpPr>
          <p:nvPr>
            <p:ph type="dt" sz="half" idx="10"/>
          </p:nvPr>
        </p:nvSpPr>
        <p:spPr/>
        <p:txBody>
          <a:bodyPr/>
          <a:lstStyle/>
          <a:p>
            <a:fld id="{37FF8DA2-8BDF-4558-BCA8-B3826C692EEC}"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835696" y="332656"/>
            <a:ext cx="6192688" cy="523220"/>
          </a:xfrm>
          <a:prstGeom prst="rect">
            <a:avLst/>
          </a:prstGeom>
        </p:spPr>
        <p:txBody>
          <a:bodyPr wrap="square">
            <a:spAutoFit/>
          </a:bodyPr>
          <a:lstStyle/>
          <a:p>
            <a:pPr algn="ctr"/>
            <a:r>
              <a:rPr lang="tr-TR" sz="2800" dirty="0" smtClean="0"/>
              <a:t> </a:t>
            </a:r>
            <a:r>
              <a:rPr lang="tr-TR" sz="2800" dirty="0" smtClean="0">
                <a:solidFill>
                  <a:srgbClr val="FF0000"/>
                </a:solidFill>
                <a:latin typeface="Arial Black" pitchFamily="34" charset="0"/>
              </a:rPr>
              <a:t>Sınıf İçi Gözlem Teknikleri</a:t>
            </a:r>
            <a:endParaRPr lang="tr-TR" sz="2800" dirty="0">
              <a:solidFill>
                <a:srgbClr val="FF0000"/>
              </a:solidFill>
              <a:latin typeface="Arial Black" pitchFamily="34" charset="0"/>
            </a:endParaRPr>
          </a:p>
        </p:txBody>
      </p:sp>
      <p:graphicFrame>
        <p:nvGraphicFramePr>
          <p:cNvPr id="5" name="Group 190"/>
          <p:cNvGraphicFramePr>
            <a:graphicFrameLocks noGrp="1"/>
          </p:cNvGraphicFramePr>
          <p:nvPr/>
        </p:nvGraphicFramePr>
        <p:xfrm>
          <a:off x="971601" y="1988839"/>
          <a:ext cx="7848871" cy="4248450"/>
        </p:xfrm>
        <a:graphic>
          <a:graphicData uri="http://schemas.openxmlformats.org/drawingml/2006/table">
            <a:tbl>
              <a:tblPr/>
              <a:tblGrid>
                <a:gridCol w="1979660"/>
                <a:gridCol w="1946956"/>
                <a:gridCol w="1401895"/>
                <a:gridCol w="2520360"/>
              </a:tblGrid>
              <a:tr h="120848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Soru Kategorisi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İşaret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Toplam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Yüzde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480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Değerlendirme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Sentez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Analiz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480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Uygulama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Kavrama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Xxxxxxxx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892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Bilgi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err="1" smtClean="0">
                          <a:ln>
                            <a:noFill/>
                          </a:ln>
                          <a:solidFill>
                            <a:schemeClr val="tx1"/>
                          </a:solidFill>
                          <a:effectLst/>
                          <a:latin typeface="Arial" charset="0"/>
                          <a:ea typeface="Times New Roman" pitchFamily="18" charset="0"/>
                          <a:cs typeface="Arial" charset="0"/>
                        </a:rPr>
                        <a:t>Xxxxxxxxxxxxxxx</a:t>
                      </a:r>
                      <a:endPar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ea typeface="Times New Roman" pitchFamily="18" charset="0"/>
                          <a:cs typeface="Arial" charset="0"/>
                        </a:rPr>
                        <a:t>% 52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5 Dikdörtgen"/>
          <p:cNvSpPr/>
          <p:nvPr/>
        </p:nvSpPr>
        <p:spPr>
          <a:xfrm>
            <a:off x="2771800" y="980728"/>
            <a:ext cx="4572000" cy="707886"/>
          </a:xfrm>
          <a:prstGeom prst="rect">
            <a:avLst/>
          </a:prstGeom>
        </p:spPr>
        <p:txBody>
          <a:bodyPr>
            <a:spAutoFit/>
          </a:bodyPr>
          <a:lstStyle/>
          <a:p>
            <a:pPr algn="ctr"/>
            <a:r>
              <a:rPr lang="tr-TR" sz="2000" b="1" dirty="0" smtClean="0">
                <a:solidFill>
                  <a:schemeClr val="accent4">
                    <a:lumMod val="50000"/>
                  </a:schemeClr>
                </a:solidFill>
                <a:latin typeface="Arial" pitchFamily="34" charset="0"/>
                <a:ea typeface="Times New Roman" pitchFamily="18" charset="0"/>
                <a:cs typeface="Arial" pitchFamily="34" charset="0"/>
              </a:rPr>
              <a:t>Öğretmen Soruları Tablosu</a:t>
            </a:r>
            <a:endParaRPr lang="tr-TR" sz="2000" dirty="0" smtClean="0">
              <a:solidFill>
                <a:schemeClr val="accent4">
                  <a:lumMod val="50000"/>
                </a:schemeClr>
              </a:solidFill>
              <a:latin typeface="Arial" pitchFamily="34" charset="0"/>
              <a:ea typeface="Times New Roman" pitchFamily="18" charset="0"/>
              <a:cs typeface="Arial" pitchFamily="34" charset="0"/>
            </a:endParaRPr>
          </a:p>
          <a:p>
            <a:pPr algn="ctr" eaLnBrk="0" hangingPunct="0"/>
            <a:r>
              <a:rPr lang="tr-TR" sz="2000" dirty="0" smtClean="0">
                <a:solidFill>
                  <a:schemeClr val="accent4">
                    <a:lumMod val="50000"/>
                  </a:schemeClr>
                </a:solidFill>
                <a:latin typeface="Arial" pitchFamily="34" charset="0"/>
                <a:ea typeface="Times New Roman" pitchFamily="18" charset="0"/>
                <a:cs typeface="Arial" pitchFamily="34" charset="0"/>
              </a:rPr>
              <a:t> Dersin başlama saati:</a:t>
            </a:r>
            <a:endParaRPr lang="tr-TR" sz="2000" dirty="0">
              <a:solidFill>
                <a:schemeClr val="accent4">
                  <a:lumMod val="50000"/>
                </a:schemeClr>
              </a:solidFill>
              <a:latin typeface="Arial" pitchFamily="34" charset="0"/>
              <a:ea typeface="Times New Roman" pitchFamily="18" charset="0"/>
              <a:cs typeface="Arial" pitchFamily="34" charset="0"/>
            </a:endParaRPr>
          </a:p>
        </p:txBody>
      </p:sp>
      <p:sp>
        <p:nvSpPr>
          <p:cNvPr id="7" name="6 Veri Yer Tutucusu"/>
          <p:cNvSpPr>
            <a:spLocks noGrp="1"/>
          </p:cNvSpPr>
          <p:nvPr>
            <p:ph type="dt" sz="half" idx="10"/>
          </p:nvPr>
        </p:nvSpPr>
        <p:spPr/>
        <p:txBody>
          <a:bodyPr/>
          <a:lstStyle/>
          <a:p>
            <a:fld id="{13F123C1-610E-4BF9-BB1E-5E969D3E9E8E}" type="datetime1">
              <a:rPr lang="tr-TR" smtClean="0"/>
              <a:pPr/>
              <a:t>22.06.2017</a:t>
            </a:fld>
            <a:endParaRPr lang="tr-TR"/>
          </a:p>
        </p:txBody>
      </p:sp>
      <p:sp>
        <p:nvSpPr>
          <p:cNvPr id="8" name="7 Slayt Numarası Yer Tutucusu"/>
          <p:cNvSpPr>
            <a:spLocks noGrp="1"/>
          </p:cNvSpPr>
          <p:nvPr>
            <p:ph type="sldNum" sz="quarter" idx="12"/>
          </p:nvPr>
        </p:nvSpPr>
        <p:spPr/>
        <p:txBody>
          <a:bodyPr/>
          <a:lstStyle/>
          <a:p>
            <a:fld id="{5A9944F6-ABBB-405A-89B1-3465FCFD7702}" type="slidenum">
              <a:rPr lang="tr-TR" smtClean="0"/>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979712" y="188641"/>
            <a:ext cx="6318448" cy="1077218"/>
          </a:xfrm>
          <a:prstGeom prst="rect">
            <a:avLst/>
          </a:prstGeom>
        </p:spPr>
        <p:txBody>
          <a:bodyPr wrap="square">
            <a:spAutoFit/>
          </a:bodyPr>
          <a:lstStyle/>
          <a:p>
            <a:pPr algn="ctr"/>
            <a:r>
              <a:rPr lang="tr-TR" sz="1050" b="1" dirty="0" smtClean="0">
                <a:ea typeface="Times New Roman" pitchFamily="18" charset="0"/>
                <a:cs typeface="Arial" charset="0"/>
              </a:rPr>
              <a:t> </a:t>
            </a:r>
            <a:r>
              <a:rPr lang="tr-TR" sz="2400" b="1" dirty="0" smtClean="0">
                <a:solidFill>
                  <a:srgbClr val="FF0000"/>
                </a:solidFill>
                <a:latin typeface="Arial" pitchFamily="34" charset="0"/>
                <a:ea typeface="Times New Roman" pitchFamily="18" charset="0"/>
                <a:cs typeface="Arial" pitchFamily="34" charset="0"/>
              </a:rPr>
              <a:t>Öğretmenin Konuşma Davranışı Tablosu</a:t>
            </a:r>
            <a:endParaRPr lang="tr-TR" sz="2400" dirty="0" smtClean="0">
              <a:solidFill>
                <a:srgbClr val="FF0000"/>
              </a:solidFill>
              <a:latin typeface="Arial" pitchFamily="34" charset="0"/>
              <a:ea typeface="Times New Roman" pitchFamily="18" charset="0"/>
              <a:cs typeface="Arial" pitchFamily="34" charset="0"/>
            </a:endParaRPr>
          </a:p>
          <a:p>
            <a:pPr algn="ctr" eaLnBrk="0" hangingPunct="0"/>
            <a:r>
              <a:rPr lang="tr-TR" sz="2000" dirty="0" smtClean="0">
                <a:solidFill>
                  <a:srgbClr val="FF0000"/>
                </a:solidFill>
                <a:latin typeface="Arial" pitchFamily="34" charset="0"/>
                <a:ea typeface="Times New Roman" pitchFamily="18" charset="0"/>
                <a:cs typeface="Arial" pitchFamily="34" charset="0"/>
              </a:rPr>
              <a:t>Dersin başlama saati:</a:t>
            </a:r>
          </a:p>
          <a:p>
            <a:pPr algn="ctr" eaLnBrk="0" hangingPunct="0"/>
            <a:r>
              <a:rPr lang="tr-TR" sz="2000" dirty="0" smtClean="0">
                <a:solidFill>
                  <a:srgbClr val="FF0000"/>
                </a:solidFill>
                <a:latin typeface="Arial" pitchFamily="34" charset="0"/>
                <a:ea typeface="Times New Roman" pitchFamily="18" charset="0"/>
                <a:cs typeface="Arial" pitchFamily="34" charset="0"/>
              </a:rPr>
              <a:t>Dersin bitiş saati:</a:t>
            </a:r>
            <a:endParaRPr lang="tr-TR" sz="2000" dirty="0">
              <a:solidFill>
                <a:srgbClr val="FF0000"/>
              </a:solidFill>
              <a:latin typeface="Arial" pitchFamily="34" charset="0"/>
              <a:ea typeface="Times New Roman" pitchFamily="18" charset="0"/>
              <a:cs typeface="Arial" pitchFamily="34" charset="0"/>
            </a:endParaRPr>
          </a:p>
        </p:txBody>
      </p:sp>
      <p:graphicFrame>
        <p:nvGraphicFramePr>
          <p:cNvPr id="4" name="Group 431"/>
          <p:cNvGraphicFramePr>
            <a:graphicFrameLocks noGrp="1"/>
          </p:cNvGraphicFramePr>
          <p:nvPr/>
        </p:nvGraphicFramePr>
        <p:xfrm>
          <a:off x="395535" y="1556792"/>
          <a:ext cx="8424937" cy="3566160"/>
        </p:xfrm>
        <a:graphic>
          <a:graphicData uri="http://schemas.openxmlformats.org/drawingml/2006/table">
            <a:tbl>
              <a:tblPr/>
              <a:tblGrid>
                <a:gridCol w="673995"/>
                <a:gridCol w="1349905"/>
                <a:gridCol w="1215871"/>
                <a:gridCol w="1141196"/>
                <a:gridCol w="1010993"/>
                <a:gridCol w="1426495"/>
                <a:gridCol w="1606482"/>
              </a:tblGrid>
              <a:tr h="4746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Bilgi</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Verme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Soru sorma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Cevap verme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Övme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Yön gösterme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Cevapları Doğrulama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1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35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4 Veri Yer Tutucusu"/>
          <p:cNvSpPr>
            <a:spLocks noGrp="1"/>
          </p:cNvSpPr>
          <p:nvPr>
            <p:ph type="dt" sz="half" idx="10"/>
          </p:nvPr>
        </p:nvSpPr>
        <p:spPr/>
        <p:txBody>
          <a:bodyPr/>
          <a:lstStyle/>
          <a:p>
            <a:fld id="{D863C505-3524-415B-A1FC-7576C217C16A}" type="datetime1">
              <a:rPr lang="tr-TR" smtClean="0"/>
              <a:pPr/>
              <a:t>22.06.2017</a:t>
            </a:fld>
            <a:endParaRPr lang="tr-TR"/>
          </a:p>
        </p:txBody>
      </p:sp>
      <p:sp>
        <p:nvSpPr>
          <p:cNvPr id="6" name="5 Slayt Numarası Yer Tutucusu"/>
          <p:cNvSpPr>
            <a:spLocks noGrp="1"/>
          </p:cNvSpPr>
          <p:nvPr>
            <p:ph type="sldNum" sz="quarter" idx="12"/>
          </p:nvPr>
        </p:nvSpPr>
        <p:spPr/>
        <p:txBody>
          <a:bodyPr/>
          <a:lstStyle/>
          <a:p>
            <a:fld id="{5A9944F6-ABBB-405A-89B1-3465FCFD7702}"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475656" y="404664"/>
            <a:ext cx="6084168" cy="830997"/>
          </a:xfrm>
          <a:prstGeom prst="rect">
            <a:avLst/>
          </a:prstGeom>
        </p:spPr>
        <p:txBody>
          <a:bodyPr wrap="square">
            <a:spAutoFit/>
          </a:bodyPr>
          <a:lstStyle/>
          <a:p>
            <a:pPr algn="ctr"/>
            <a:r>
              <a:rPr lang="tr-TR" sz="2400" b="1" dirty="0" smtClean="0">
                <a:solidFill>
                  <a:srgbClr val="FF0000"/>
                </a:solidFill>
                <a:latin typeface="Arial" pitchFamily="34" charset="0"/>
                <a:ea typeface="Times New Roman" pitchFamily="18" charset="0"/>
                <a:cs typeface="Arial" pitchFamily="34" charset="0"/>
              </a:rPr>
              <a:t>Sözel Olmayan Öğretmen Davranışlarının Analizi Tablosu</a:t>
            </a:r>
            <a:endParaRPr lang="tr-TR" sz="2400" dirty="0">
              <a:solidFill>
                <a:srgbClr val="FF0000"/>
              </a:solidFill>
              <a:latin typeface="Arial" pitchFamily="34" charset="0"/>
              <a:cs typeface="Arial" pitchFamily="34" charset="0"/>
            </a:endParaRPr>
          </a:p>
        </p:txBody>
      </p:sp>
      <p:graphicFrame>
        <p:nvGraphicFramePr>
          <p:cNvPr id="5" name="Group 36"/>
          <p:cNvGraphicFramePr>
            <a:graphicFrameLocks noGrp="1"/>
          </p:cNvGraphicFramePr>
          <p:nvPr/>
        </p:nvGraphicFramePr>
        <p:xfrm>
          <a:off x="323528" y="1484784"/>
          <a:ext cx="8496944" cy="3779458"/>
        </p:xfrm>
        <a:graphic>
          <a:graphicData uri="http://schemas.openxmlformats.org/drawingml/2006/table">
            <a:tbl>
              <a:tblPr/>
              <a:tblGrid>
                <a:gridCol w="4757693"/>
                <a:gridCol w="3739251"/>
              </a:tblGrid>
              <a:tr h="628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800" b="1"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ea typeface="Times New Roman" pitchFamily="18" charset="0"/>
                          <a:cs typeface="Arial" charset="0"/>
                        </a:rPr>
                        <a:t>SÖZSÜZ YÖNTEMLER</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800" b="1" i="0" u="none" strike="noStrike" cap="none" normalizeH="0" baseline="0" dirty="0" smtClean="0">
                          <a:ln>
                            <a:noFill/>
                          </a:ln>
                          <a:solidFill>
                            <a:schemeClr val="tx1"/>
                          </a:solidFill>
                          <a:effectLst/>
                          <a:latin typeface="Arial" charset="0"/>
                          <a:ea typeface="Times New Roman" pitchFamily="18" charset="0"/>
                          <a:cs typeface="Arial" charset="0"/>
                        </a:rPr>
                        <a:t>GÖZLEM</a:t>
                      </a:r>
                      <a:endPar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3937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Öğrencilerin yanında durma</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Öğrencilere doğru hareket etme</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Öğrencilere dokunma</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Göz kontağı</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Gülümseme</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Kollarını açma hareketi</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Kaşlarını çatma</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Sert bakma</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Susmalarını işaret etme</a:t>
                      </a:r>
                      <a:endParaRPr kumimoji="0" lang="tr-TR" sz="18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800" b="0" i="0" u="none" strike="noStrike" cap="none" normalizeH="0" baseline="0" dirty="0" smtClean="0">
                          <a:ln>
                            <a:noFill/>
                          </a:ln>
                          <a:solidFill>
                            <a:schemeClr val="tx1"/>
                          </a:solidFill>
                          <a:effectLst/>
                          <a:latin typeface="Arial" charset="0"/>
                          <a:ea typeface="Times New Roman" pitchFamily="18" charset="0"/>
                          <a:cs typeface="Arial" charset="0"/>
                        </a:rPr>
                        <a:t>Kollarını çapraz yapma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tr-TR" sz="1800" b="0" i="0" u="none" strike="noStrike" cap="none" normalizeH="0" baseline="0" dirty="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6" name="Picture 14" descr="CCHLD001"/>
          <p:cNvPicPr>
            <a:picLocks noChangeAspect="1" noChangeArrowheads="1"/>
          </p:cNvPicPr>
          <p:nvPr/>
        </p:nvPicPr>
        <p:blipFill>
          <a:blip r:embed="rId2" cstate="print"/>
          <a:srcRect/>
          <a:stretch>
            <a:fillRect/>
          </a:stretch>
        </p:blipFill>
        <p:spPr>
          <a:xfrm>
            <a:off x="6228184" y="2564904"/>
            <a:ext cx="2088232" cy="2376264"/>
          </a:xfrm>
          <a:prstGeom prst="rect">
            <a:avLst/>
          </a:prstGeom>
          <a:noFill/>
          <a:ln/>
        </p:spPr>
      </p:pic>
      <p:sp>
        <p:nvSpPr>
          <p:cNvPr id="7" name="6 Veri Yer Tutucusu"/>
          <p:cNvSpPr>
            <a:spLocks noGrp="1"/>
          </p:cNvSpPr>
          <p:nvPr>
            <p:ph type="dt" sz="half" idx="10"/>
          </p:nvPr>
        </p:nvSpPr>
        <p:spPr/>
        <p:txBody>
          <a:bodyPr/>
          <a:lstStyle/>
          <a:p>
            <a:fld id="{ED9A1CF0-5BC3-420E-BB08-88DBF0371368}" type="datetime1">
              <a:rPr lang="tr-TR" smtClean="0"/>
              <a:pPr/>
              <a:t>22.06.2017</a:t>
            </a:fld>
            <a:endParaRPr lang="tr-TR"/>
          </a:p>
        </p:txBody>
      </p:sp>
      <p:sp>
        <p:nvSpPr>
          <p:cNvPr id="8" name="7 Slayt Numarası Yer Tutucusu"/>
          <p:cNvSpPr>
            <a:spLocks noGrp="1"/>
          </p:cNvSpPr>
          <p:nvPr>
            <p:ph type="sldNum" sz="quarter" idx="12"/>
          </p:nvPr>
        </p:nvSpPr>
        <p:spPr/>
        <p:txBody>
          <a:bodyPr/>
          <a:lstStyle/>
          <a:p>
            <a:fld id="{5A9944F6-ABBB-405A-89B1-3465FCFD7702}"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691680" y="188640"/>
            <a:ext cx="6408712" cy="707886"/>
          </a:xfrm>
          <a:prstGeom prst="rect">
            <a:avLst/>
          </a:prstGeom>
        </p:spPr>
        <p:txBody>
          <a:bodyPr wrap="square">
            <a:spAutoFit/>
          </a:bodyPr>
          <a:lstStyle/>
          <a:p>
            <a:pPr algn="ctr"/>
            <a:r>
              <a:rPr lang="tr-TR" sz="2000" b="1" dirty="0" smtClean="0">
                <a:solidFill>
                  <a:srgbClr val="FF0000"/>
                </a:solidFill>
                <a:latin typeface="Arial" pitchFamily="34" charset="0"/>
                <a:ea typeface="Times New Roman" pitchFamily="18" charset="0"/>
                <a:cs typeface="Arial" pitchFamily="34" charset="0"/>
              </a:rPr>
              <a:t>Öğrencilerin Görev ve Görev Dışı Davranışları </a:t>
            </a:r>
            <a:r>
              <a:rPr lang="tr-TR" sz="2000" dirty="0" smtClean="0">
                <a:solidFill>
                  <a:srgbClr val="FF0000"/>
                </a:solidFill>
                <a:latin typeface="Arial" pitchFamily="34" charset="0"/>
                <a:ea typeface="Times New Roman" pitchFamily="18" charset="0"/>
                <a:cs typeface="Arial" pitchFamily="34" charset="0"/>
              </a:rPr>
              <a:t> </a:t>
            </a:r>
            <a:r>
              <a:rPr lang="tr-TR" sz="2000" b="1" dirty="0" smtClean="0">
                <a:solidFill>
                  <a:srgbClr val="FF0000"/>
                </a:solidFill>
                <a:latin typeface="Arial" pitchFamily="34" charset="0"/>
                <a:ea typeface="Times New Roman" pitchFamily="18" charset="0"/>
                <a:cs typeface="Arial" pitchFamily="34" charset="0"/>
              </a:rPr>
              <a:t>Tablosu</a:t>
            </a:r>
            <a:endParaRPr lang="tr-TR" sz="2000" dirty="0">
              <a:solidFill>
                <a:srgbClr val="FF0000"/>
              </a:solidFill>
              <a:latin typeface="Arial" pitchFamily="34" charset="0"/>
              <a:ea typeface="Times New Roman" pitchFamily="18" charset="0"/>
              <a:cs typeface="Arial" pitchFamily="34" charset="0"/>
            </a:endParaRPr>
          </a:p>
        </p:txBody>
      </p:sp>
      <p:graphicFrame>
        <p:nvGraphicFramePr>
          <p:cNvPr id="3" name="Group 372"/>
          <p:cNvGraphicFramePr>
            <a:graphicFrameLocks noGrp="1"/>
          </p:cNvGraphicFramePr>
          <p:nvPr/>
        </p:nvGraphicFramePr>
        <p:xfrm>
          <a:off x="539552" y="1340770"/>
          <a:ext cx="8424936" cy="4248820"/>
        </p:xfrm>
        <a:graphic>
          <a:graphicData uri="http://schemas.openxmlformats.org/drawingml/2006/table">
            <a:tbl>
              <a:tblPr/>
              <a:tblGrid>
                <a:gridCol w="1233076"/>
                <a:gridCol w="1006905"/>
                <a:gridCol w="878595"/>
                <a:gridCol w="863369"/>
                <a:gridCol w="1006905"/>
                <a:gridCol w="863369"/>
                <a:gridCol w="1006905"/>
                <a:gridCol w="1565812"/>
              </a:tblGrid>
              <a:tr h="92346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Öğrenci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9.00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9.05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9.10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9.15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9.20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9.25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9.30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2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Ahmet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95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Ayşe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95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Ali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SD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95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Mehmet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276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Berna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5495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Cem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SD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D.İsiz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ea typeface="Times New Roman" pitchFamily="18" charset="0"/>
                          <a:cs typeface="Arial" charset="0"/>
                        </a:rPr>
                        <a:t>O</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ea typeface="Times New Roman" pitchFamily="18" charset="0"/>
                          <a:cs typeface="Arial" charset="0"/>
                        </a:rPr>
                        <a:t>D.İ.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3 Veri Yer Tutucusu"/>
          <p:cNvSpPr>
            <a:spLocks noGrp="1"/>
          </p:cNvSpPr>
          <p:nvPr>
            <p:ph type="dt" sz="half" idx="10"/>
          </p:nvPr>
        </p:nvSpPr>
        <p:spPr/>
        <p:txBody>
          <a:bodyPr/>
          <a:lstStyle/>
          <a:p>
            <a:fld id="{6CAD12C0-45A7-43F8-A226-5487B4A5E040}"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059832" y="476672"/>
            <a:ext cx="4309193" cy="461665"/>
          </a:xfrm>
          <a:prstGeom prst="rect">
            <a:avLst/>
          </a:prstGeom>
        </p:spPr>
        <p:txBody>
          <a:bodyPr wrap="none">
            <a:spAutoFit/>
          </a:bodyPr>
          <a:lstStyle/>
          <a:p>
            <a:r>
              <a:rPr lang="tr-TR" sz="2400" b="1" dirty="0" smtClean="0">
                <a:solidFill>
                  <a:srgbClr val="FF0000"/>
                </a:solidFill>
                <a:latin typeface="Arial" pitchFamily="34" charset="0"/>
                <a:cs typeface="Arial" pitchFamily="34" charset="0"/>
              </a:rPr>
              <a:t>Öğretmen Hareket Şemaları</a:t>
            </a:r>
            <a:r>
              <a:rPr lang="tr-TR" sz="2400" dirty="0" smtClean="0">
                <a:solidFill>
                  <a:srgbClr val="FF0000"/>
                </a:solidFill>
                <a:latin typeface="Arial" pitchFamily="34" charset="0"/>
                <a:cs typeface="Arial" pitchFamily="34" charset="0"/>
              </a:rPr>
              <a:t> </a:t>
            </a:r>
            <a:endParaRPr lang="tr-TR" sz="2400" dirty="0">
              <a:solidFill>
                <a:srgbClr val="FF0000"/>
              </a:solidFill>
              <a:latin typeface="Arial" pitchFamily="34" charset="0"/>
              <a:cs typeface="Arial" pitchFamily="34" charset="0"/>
            </a:endParaRPr>
          </a:p>
        </p:txBody>
      </p:sp>
      <p:sp>
        <p:nvSpPr>
          <p:cNvPr id="3" name="Rectangle 9"/>
          <p:cNvSpPr>
            <a:spLocks noChangeArrowheads="1"/>
          </p:cNvSpPr>
          <p:nvPr/>
        </p:nvSpPr>
        <p:spPr bwMode="auto">
          <a:xfrm>
            <a:off x="2915816" y="2924944"/>
            <a:ext cx="1633537" cy="792162"/>
          </a:xfrm>
          <a:prstGeom prst="rect">
            <a:avLst/>
          </a:prstGeom>
          <a:solidFill>
            <a:srgbClr val="FFFFFF"/>
          </a:solidFill>
          <a:ln w="9525">
            <a:solidFill>
              <a:srgbClr val="000000"/>
            </a:solidFill>
            <a:miter lim="800000"/>
            <a:headEnd/>
            <a:tailEnd/>
          </a:ln>
        </p:spPr>
        <p:txBody>
          <a:bodyPr/>
          <a:lstStyle/>
          <a:p>
            <a:endParaRPr lang="tr-TR"/>
          </a:p>
        </p:txBody>
      </p:sp>
      <p:sp>
        <p:nvSpPr>
          <p:cNvPr id="4" name="Rectangle 9"/>
          <p:cNvSpPr>
            <a:spLocks noChangeArrowheads="1"/>
          </p:cNvSpPr>
          <p:nvPr/>
        </p:nvSpPr>
        <p:spPr bwMode="auto">
          <a:xfrm>
            <a:off x="2915816" y="4221088"/>
            <a:ext cx="1633537" cy="792162"/>
          </a:xfrm>
          <a:prstGeom prst="rect">
            <a:avLst/>
          </a:prstGeom>
          <a:solidFill>
            <a:srgbClr val="FFFFFF"/>
          </a:solidFill>
          <a:ln w="9525">
            <a:solidFill>
              <a:srgbClr val="000000"/>
            </a:solidFill>
            <a:miter lim="800000"/>
            <a:headEnd/>
            <a:tailEnd/>
          </a:ln>
        </p:spPr>
        <p:txBody>
          <a:bodyPr/>
          <a:lstStyle/>
          <a:p>
            <a:endParaRPr lang="tr-TR"/>
          </a:p>
        </p:txBody>
      </p:sp>
      <p:sp>
        <p:nvSpPr>
          <p:cNvPr id="5" name="Rectangle 9"/>
          <p:cNvSpPr>
            <a:spLocks noChangeArrowheads="1"/>
          </p:cNvSpPr>
          <p:nvPr/>
        </p:nvSpPr>
        <p:spPr bwMode="auto">
          <a:xfrm>
            <a:off x="2915816" y="5589240"/>
            <a:ext cx="1633537" cy="792162"/>
          </a:xfrm>
          <a:prstGeom prst="rect">
            <a:avLst/>
          </a:prstGeom>
          <a:solidFill>
            <a:srgbClr val="FFFFFF"/>
          </a:solidFill>
          <a:ln w="9525">
            <a:solidFill>
              <a:srgbClr val="000000"/>
            </a:solidFill>
            <a:miter lim="800000"/>
            <a:headEnd/>
            <a:tailEnd/>
          </a:ln>
        </p:spPr>
        <p:txBody>
          <a:bodyPr/>
          <a:lstStyle/>
          <a:p>
            <a:endParaRPr lang="tr-TR"/>
          </a:p>
        </p:txBody>
      </p:sp>
      <p:sp>
        <p:nvSpPr>
          <p:cNvPr id="6" name="Rectangle 9"/>
          <p:cNvSpPr>
            <a:spLocks noChangeArrowheads="1"/>
          </p:cNvSpPr>
          <p:nvPr/>
        </p:nvSpPr>
        <p:spPr bwMode="auto">
          <a:xfrm>
            <a:off x="5940152" y="2924944"/>
            <a:ext cx="1633537" cy="792162"/>
          </a:xfrm>
          <a:prstGeom prst="rect">
            <a:avLst/>
          </a:prstGeom>
          <a:solidFill>
            <a:srgbClr val="FFFFFF"/>
          </a:solidFill>
          <a:ln w="9525">
            <a:solidFill>
              <a:srgbClr val="000000"/>
            </a:solidFill>
            <a:miter lim="800000"/>
            <a:headEnd/>
            <a:tailEnd/>
          </a:ln>
        </p:spPr>
        <p:txBody>
          <a:bodyPr/>
          <a:lstStyle/>
          <a:p>
            <a:endParaRPr lang="tr-TR"/>
          </a:p>
        </p:txBody>
      </p:sp>
      <p:sp>
        <p:nvSpPr>
          <p:cNvPr id="7" name="Rectangle 9"/>
          <p:cNvSpPr>
            <a:spLocks noChangeArrowheads="1"/>
          </p:cNvSpPr>
          <p:nvPr/>
        </p:nvSpPr>
        <p:spPr bwMode="auto">
          <a:xfrm>
            <a:off x="6012160" y="4365104"/>
            <a:ext cx="1633537" cy="792162"/>
          </a:xfrm>
          <a:prstGeom prst="rect">
            <a:avLst/>
          </a:prstGeom>
          <a:solidFill>
            <a:srgbClr val="FFFFFF"/>
          </a:solidFill>
          <a:ln w="9525">
            <a:solidFill>
              <a:srgbClr val="000000"/>
            </a:solidFill>
            <a:miter lim="800000"/>
            <a:headEnd/>
            <a:tailEnd/>
          </a:ln>
        </p:spPr>
        <p:txBody>
          <a:bodyPr/>
          <a:lstStyle/>
          <a:p>
            <a:endParaRPr lang="tr-TR"/>
          </a:p>
        </p:txBody>
      </p:sp>
      <p:sp>
        <p:nvSpPr>
          <p:cNvPr id="8" name="Rectangle 9"/>
          <p:cNvSpPr>
            <a:spLocks noChangeArrowheads="1"/>
          </p:cNvSpPr>
          <p:nvPr/>
        </p:nvSpPr>
        <p:spPr bwMode="auto">
          <a:xfrm>
            <a:off x="6084168" y="5589240"/>
            <a:ext cx="1633537" cy="792162"/>
          </a:xfrm>
          <a:prstGeom prst="rect">
            <a:avLst/>
          </a:prstGeom>
          <a:solidFill>
            <a:srgbClr val="FFFFFF"/>
          </a:solidFill>
          <a:ln w="9525">
            <a:solidFill>
              <a:srgbClr val="000000"/>
            </a:solidFill>
            <a:miter lim="800000"/>
            <a:headEnd/>
            <a:tailEnd/>
          </a:ln>
        </p:spPr>
        <p:txBody>
          <a:bodyPr/>
          <a:lstStyle/>
          <a:p>
            <a:endParaRPr lang="tr-TR"/>
          </a:p>
        </p:txBody>
      </p:sp>
      <p:pic>
        <p:nvPicPr>
          <p:cNvPr id="9" name="Picture 23" descr="MPj04394010000[1]"/>
          <p:cNvPicPr>
            <a:picLocks noChangeAspect="1" noChangeArrowheads="1"/>
          </p:cNvPicPr>
          <p:nvPr/>
        </p:nvPicPr>
        <p:blipFill>
          <a:blip r:embed="rId2" cstate="print"/>
          <a:srcRect/>
          <a:stretch>
            <a:fillRect/>
          </a:stretch>
        </p:blipFill>
        <p:spPr bwMode="auto">
          <a:xfrm>
            <a:off x="4644008" y="980728"/>
            <a:ext cx="1008062" cy="1441450"/>
          </a:xfrm>
          <a:prstGeom prst="rect">
            <a:avLst/>
          </a:prstGeom>
          <a:noFill/>
          <a:ln w="9525">
            <a:noFill/>
            <a:miter lim="800000"/>
            <a:headEnd/>
            <a:tailEnd/>
          </a:ln>
        </p:spPr>
      </p:pic>
      <p:sp>
        <p:nvSpPr>
          <p:cNvPr id="10" name="AutoShape 15"/>
          <p:cNvSpPr>
            <a:spLocks noChangeArrowheads="1"/>
          </p:cNvSpPr>
          <p:nvPr/>
        </p:nvSpPr>
        <p:spPr bwMode="auto">
          <a:xfrm>
            <a:off x="6516216" y="1556792"/>
            <a:ext cx="647700" cy="1152525"/>
          </a:xfrm>
          <a:prstGeom prst="curvedLeftArrow">
            <a:avLst>
              <a:gd name="adj1" fmla="val 35588"/>
              <a:gd name="adj2" fmla="val 71176"/>
              <a:gd name="adj3" fmla="val 33333"/>
            </a:avLst>
          </a:prstGeom>
          <a:solidFill>
            <a:schemeClr val="accent1"/>
          </a:solidFill>
          <a:ln w="9525">
            <a:solidFill>
              <a:schemeClr val="tx1"/>
            </a:solidFill>
            <a:miter lim="800000"/>
            <a:headEnd/>
            <a:tailEnd/>
          </a:ln>
        </p:spPr>
        <p:txBody>
          <a:bodyPr wrap="none" anchor="ctr"/>
          <a:lstStyle/>
          <a:p>
            <a:endParaRPr lang="tr-TR"/>
          </a:p>
        </p:txBody>
      </p:sp>
      <p:sp>
        <p:nvSpPr>
          <p:cNvPr id="11" name="Line 17"/>
          <p:cNvSpPr>
            <a:spLocks noChangeShapeType="1"/>
          </p:cNvSpPr>
          <p:nvPr/>
        </p:nvSpPr>
        <p:spPr bwMode="auto">
          <a:xfrm flipH="1">
            <a:off x="5148063" y="2708920"/>
            <a:ext cx="144909" cy="1152128"/>
          </a:xfrm>
          <a:prstGeom prst="line">
            <a:avLst/>
          </a:prstGeom>
          <a:noFill/>
          <a:ln w="9525">
            <a:solidFill>
              <a:schemeClr val="tx1"/>
            </a:solidFill>
            <a:round/>
            <a:headEnd/>
            <a:tailEnd type="triangle" w="med" len="med"/>
          </a:ln>
        </p:spPr>
        <p:txBody>
          <a:bodyPr/>
          <a:lstStyle/>
          <a:p>
            <a:endParaRPr lang="tr-TR"/>
          </a:p>
        </p:txBody>
      </p:sp>
      <p:sp>
        <p:nvSpPr>
          <p:cNvPr id="12" name="Line 20"/>
          <p:cNvSpPr>
            <a:spLocks noChangeShapeType="1"/>
          </p:cNvSpPr>
          <p:nvPr/>
        </p:nvSpPr>
        <p:spPr bwMode="auto">
          <a:xfrm flipH="1">
            <a:off x="3779912" y="2708920"/>
            <a:ext cx="1512887" cy="73025"/>
          </a:xfrm>
          <a:prstGeom prst="line">
            <a:avLst/>
          </a:prstGeom>
          <a:noFill/>
          <a:ln w="9525">
            <a:solidFill>
              <a:schemeClr val="tx1"/>
            </a:solidFill>
            <a:round/>
            <a:headEnd/>
            <a:tailEnd type="triangle" w="med" len="med"/>
          </a:ln>
        </p:spPr>
        <p:txBody>
          <a:bodyPr/>
          <a:lstStyle/>
          <a:p>
            <a:endParaRPr lang="tr-TR"/>
          </a:p>
        </p:txBody>
      </p:sp>
      <p:sp>
        <p:nvSpPr>
          <p:cNvPr id="13" name="Line 16"/>
          <p:cNvSpPr>
            <a:spLocks noChangeShapeType="1"/>
          </p:cNvSpPr>
          <p:nvPr/>
        </p:nvSpPr>
        <p:spPr bwMode="auto">
          <a:xfrm flipH="1">
            <a:off x="2771800" y="2636912"/>
            <a:ext cx="1512887" cy="73025"/>
          </a:xfrm>
          <a:prstGeom prst="line">
            <a:avLst/>
          </a:prstGeom>
          <a:noFill/>
          <a:ln w="9525">
            <a:solidFill>
              <a:schemeClr val="tx1"/>
            </a:solidFill>
            <a:round/>
            <a:headEnd/>
            <a:tailEnd type="triangle" w="med" len="med"/>
          </a:ln>
        </p:spPr>
        <p:txBody>
          <a:bodyPr/>
          <a:lstStyle/>
          <a:p>
            <a:endParaRPr lang="tr-TR"/>
          </a:p>
        </p:txBody>
      </p:sp>
      <p:sp>
        <p:nvSpPr>
          <p:cNvPr id="14" name="Line 21"/>
          <p:cNvSpPr>
            <a:spLocks noChangeShapeType="1"/>
          </p:cNvSpPr>
          <p:nvPr/>
        </p:nvSpPr>
        <p:spPr bwMode="auto">
          <a:xfrm flipH="1">
            <a:off x="8028383" y="2708920"/>
            <a:ext cx="1587" cy="1008112"/>
          </a:xfrm>
          <a:prstGeom prst="line">
            <a:avLst/>
          </a:prstGeom>
          <a:noFill/>
          <a:ln w="9525">
            <a:solidFill>
              <a:schemeClr val="tx1"/>
            </a:solidFill>
            <a:round/>
            <a:headEnd/>
            <a:tailEnd type="triangle" w="med" len="med"/>
          </a:ln>
        </p:spPr>
        <p:txBody>
          <a:bodyPr/>
          <a:lstStyle/>
          <a:p>
            <a:endParaRPr lang="tr-TR"/>
          </a:p>
        </p:txBody>
      </p:sp>
      <p:sp>
        <p:nvSpPr>
          <p:cNvPr id="15" name="14 Veri Yer Tutucusu"/>
          <p:cNvSpPr>
            <a:spLocks noGrp="1"/>
          </p:cNvSpPr>
          <p:nvPr>
            <p:ph type="dt" sz="half" idx="10"/>
          </p:nvPr>
        </p:nvSpPr>
        <p:spPr/>
        <p:txBody>
          <a:bodyPr/>
          <a:lstStyle/>
          <a:p>
            <a:fld id="{D3A63D26-8209-4C83-9865-26C9676A80F7}" type="datetime1">
              <a:rPr lang="tr-TR" smtClean="0"/>
              <a:pPr/>
              <a:t>22.06.2017</a:t>
            </a:fld>
            <a:endParaRPr lang="tr-TR"/>
          </a:p>
        </p:txBody>
      </p:sp>
      <p:sp>
        <p:nvSpPr>
          <p:cNvPr id="16" name="15 Slayt Numarası Yer Tutucusu"/>
          <p:cNvSpPr>
            <a:spLocks noGrp="1"/>
          </p:cNvSpPr>
          <p:nvPr>
            <p:ph type="sldNum" sz="quarter" idx="12"/>
          </p:nvPr>
        </p:nvSpPr>
        <p:spPr/>
        <p:txBody>
          <a:bodyPr/>
          <a:lstStyle/>
          <a:p>
            <a:fld id="{5A9944F6-ABBB-405A-89B1-3465FCFD7702}" type="slidenum">
              <a:rPr lang="tr-TR" smtClean="0"/>
              <a:pPr/>
              <a:t>17</a:t>
            </a:fld>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55776" y="620688"/>
            <a:ext cx="3600400" cy="461665"/>
          </a:xfrm>
          <a:prstGeom prst="rect">
            <a:avLst/>
          </a:prstGeom>
        </p:spPr>
        <p:txBody>
          <a:bodyPr wrap="square">
            <a:spAutoFit/>
          </a:bodyPr>
          <a:lstStyle/>
          <a:p>
            <a:pPr algn="ctr"/>
            <a:r>
              <a:rPr lang="tr-TR" sz="2400" dirty="0" smtClean="0">
                <a:solidFill>
                  <a:srgbClr val="FF0000"/>
                </a:solidFill>
                <a:latin typeface="Arial" pitchFamily="34" charset="0"/>
                <a:cs typeface="Arial" pitchFamily="34" charset="0"/>
              </a:rPr>
              <a:t>Sözel Akış Şeması</a:t>
            </a:r>
            <a:endParaRPr lang="tr-TR" sz="2400" dirty="0">
              <a:solidFill>
                <a:srgbClr val="FF0000"/>
              </a:solidFill>
              <a:latin typeface="Arial" pitchFamily="34" charset="0"/>
              <a:cs typeface="Arial" pitchFamily="34" charset="0"/>
            </a:endParaRPr>
          </a:p>
        </p:txBody>
      </p:sp>
      <p:pic>
        <p:nvPicPr>
          <p:cNvPr id="3" name="Picture 15" descr="MCj04361290000[1]"/>
          <p:cNvPicPr>
            <a:picLocks noChangeAspect="1" noChangeArrowheads="1"/>
          </p:cNvPicPr>
          <p:nvPr/>
        </p:nvPicPr>
        <p:blipFill>
          <a:blip r:embed="rId2" cstate="print"/>
          <a:srcRect/>
          <a:stretch>
            <a:fillRect/>
          </a:stretch>
        </p:blipFill>
        <p:spPr bwMode="auto">
          <a:xfrm>
            <a:off x="3635896" y="1340768"/>
            <a:ext cx="1882775" cy="1698625"/>
          </a:xfrm>
          <a:prstGeom prst="rect">
            <a:avLst/>
          </a:prstGeom>
          <a:noFill/>
          <a:ln w="9525">
            <a:noFill/>
            <a:miter lim="800000"/>
            <a:headEnd/>
            <a:tailEnd/>
          </a:ln>
        </p:spPr>
      </p:pic>
      <p:sp>
        <p:nvSpPr>
          <p:cNvPr id="4" name="Rectangle 12"/>
          <p:cNvSpPr>
            <a:spLocks noChangeArrowheads="1"/>
          </p:cNvSpPr>
          <p:nvPr/>
        </p:nvSpPr>
        <p:spPr bwMode="auto">
          <a:xfrm>
            <a:off x="2051720" y="3645024"/>
            <a:ext cx="1633538" cy="792162"/>
          </a:xfrm>
          <a:prstGeom prst="rect">
            <a:avLst/>
          </a:prstGeom>
          <a:solidFill>
            <a:srgbClr val="FFFFFF"/>
          </a:solidFill>
          <a:ln w="9525">
            <a:solidFill>
              <a:srgbClr val="000000"/>
            </a:solidFill>
            <a:miter lim="800000"/>
            <a:headEnd/>
            <a:tailEnd/>
          </a:ln>
        </p:spPr>
        <p:txBody>
          <a:bodyPr/>
          <a:lstStyle/>
          <a:p>
            <a:r>
              <a:rPr lang="tr-TR" dirty="0" smtClean="0"/>
              <a:t>Hasan</a:t>
            </a:r>
            <a:endParaRPr lang="tr-TR" dirty="0"/>
          </a:p>
        </p:txBody>
      </p:sp>
      <p:sp>
        <p:nvSpPr>
          <p:cNvPr id="5" name="Rectangle 12"/>
          <p:cNvSpPr>
            <a:spLocks noChangeArrowheads="1"/>
          </p:cNvSpPr>
          <p:nvPr/>
        </p:nvSpPr>
        <p:spPr bwMode="auto">
          <a:xfrm>
            <a:off x="3059832" y="4005064"/>
            <a:ext cx="1633538" cy="792162"/>
          </a:xfrm>
          <a:prstGeom prst="rect">
            <a:avLst/>
          </a:prstGeom>
          <a:solidFill>
            <a:srgbClr val="FFFFFF"/>
          </a:solidFill>
          <a:ln w="9525">
            <a:solidFill>
              <a:srgbClr val="000000"/>
            </a:solidFill>
            <a:miter lim="800000"/>
            <a:headEnd/>
            <a:tailEnd/>
          </a:ln>
        </p:spPr>
        <p:txBody>
          <a:bodyPr/>
          <a:lstStyle/>
          <a:p>
            <a:r>
              <a:rPr lang="tr-TR" dirty="0" smtClean="0"/>
              <a:t>Mert</a:t>
            </a:r>
            <a:endParaRPr lang="tr-TR" dirty="0"/>
          </a:p>
        </p:txBody>
      </p:sp>
      <p:sp>
        <p:nvSpPr>
          <p:cNvPr id="6" name="Rectangle 12"/>
          <p:cNvSpPr>
            <a:spLocks noChangeArrowheads="1"/>
          </p:cNvSpPr>
          <p:nvPr/>
        </p:nvSpPr>
        <p:spPr bwMode="auto">
          <a:xfrm>
            <a:off x="4644008" y="4869160"/>
            <a:ext cx="1633538" cy="792162"/>
          </a:xfrm>
          <a:prstGeom prst="rect">
            <a:avLst/>
          </a:prstGeom>
          <a:solidFill>
            <a:srgbClr val="FFFFFF"/>
          </a:solidFill>
          <a:ln w="9525">
            <a:solidFill>
              <a:srgbClr val="000000"/>
            </a:solidFill>
            <a:miter lim="800000"/>
            <a:headEnd/>
            <a:tailEnd/>
          </a:ln>
        </p:spPr>
        <p:txBody>
          <a:bodyPr/>
          <a:lstStyle/>
          <a:p>
            <a:endParaRPr lang="tr-TR" dirty="0" smtClean="0"/>
          </a:p>
          <a:p>
            <a:r>
              <a:rPr lang="tr-TR" dirty="0" smtClean="0"/>
              <a:t>Selin</a:t>
            </a:r>
            <a:endParaRPr lang="tr-TR" dirty="0"/>
          </a:p>
        </p:txBody>
      </p:sp>
      <p:sp>
        <p:nvSpPr>
          <p:cNvPr id="7" name="Rectangle 12"/>
          <p:cNvSpPr>
            <a:spLocks noChangeArrowheads="1"/>
          </p:cNvSpPr>
          <p:nvPr/>
        </p:nvSpPr>
        <p:spPr bwMode="auto">
          <a:xfrm>
            <a:off x="5148064" y="3356992"/>
            <a:ext cx="1633538" cy="792162"/>
          </a:xfrm>
          <a:prstGeom prst="rect">
            <a:avLst/>
          </a:prstGeom>
          <a:solidFill>
            <a:srgbClr val="FFFFFF"/>
          </a:solidFill>
          <a:ln w="9525">
            <a:solidFill>
              <a:srgbClr val="000000"/>
            </a:solidFill>
            <a:miter lim="800000"/>
            <a:headEnd/>
            <a:tailEnd/>
          </a:ln>
        </p:spPr>
        <p:txBody>
          <a:bodyPr/>
          <a:lstStyle/>
          <a:p>
            <a:r>
              <a:rPr lang="tr-TR" dirty="0" smtClean="0"/>
              <a:t>Ali</a:t>
            </a:r>
            <a:endParaRPr lang="tr-TR" dirty="0"/>
          </a:p>
        </p:txBody>
      </p:sp>
      <p:sp>
        <p:nvSpPr>
          <p:cNvPr id="8" name="Rectangle 12"/>
          <p:cNvSpPr>
            <a:spLocks noChangeArrowheads="1"/>
          </p:cNvSpPr>
          <p:nvPr/>
        </p:nvSpPr>
        <p:spPr bwMode="auto">
          <a:xfrm>
            <a:off x="5724128" y="3717032"/>
            <a:ext cx="1633538" cy="792162"/>
          </a:xfrm>
          <a:prstGeom prst="rect">
            <a:avLst/>
          </a:prstGeom>
          <a:solidFill>
            <a:srgbClr val="FFFFFF"/>
          </a:solidFill>
          <a:ln w="9525">
            <a:solidFill>
              <a:srgbClr val="000000"/>
            </a:solidFill>
            <a:miter lim="800000"/>
            <a:headEnd/>
            <a:tailEnd/>
          </a:ln>
        </p:spPr>
        <p:txBody>
          <a:bodyPr/>
          <a:lstStyle/>
          <a:p>
            <a:r>
              <a:rPr lang="tr-TR" dirty="0" smtClean="0"/>
              <a:t>Ayşe</a:t>
            </a:r>
            <a:endParaRPr lang="tr-TR" dirty="0"/>
          </a:p>
        </p:txBody>
      </p:sp>
      <p:sp>
        <p:nvSpPr>
          <p:cNvPr id="9" name="Rectangle 12"/>
          <p:cNvSpPr>
            <a:spLocks noChangeArrowheads="1"/>
          </p:cNvSpPr>
          <p:nvPr/>
        </p:nvSpPr>
        <p:spPr bwMode="auto">
          <a:xfrm>
            <a:off x="6228184" y="4149080"/>
            <a:ext cx="1633538" cy="792162"/>
          </a:xfrm>
          <a:prstGeom prst="rect">
            <a:avLst/>
          </a:prstGeom>
          <a:solidFill>
            <a:srgbClr val="FFFFFF"/>
          </a:solidFill>
          <a:ln w="9525">
            <a:solidFill>
              <a:srgbClr val="000000"/>
            </a:solidFill>
            <a:miter lim="800000"/>
            <a:headEnd/>
            <a:tailEnd/>
          </a:ln>
        </p:spPr>
        <p:txBody>
          <a:bodyPr/>
          <a:lstStyle/>
          <a:p>
            <a:r>
              <a:rPr lang="tr-TR" dirty="0" smtClean="0"/>
              <a:t>Caner</a:t>
            </a:r>
            <a:endParaRPr lang="tr-TR" dirty="0"/>
          </a:p>
        </p:txBody>
      </p:sp>
      <p:sp>
        <p:nvSpPr>
          <p:cNvPr id="10" name="Rectangle 12"/>
          <p:cNvSpPr>
            <a:spLocks noChangeArrowheads="1"/>
          </p:cNvSpPr>
          <p:nvPr/>
        </p:nvSpPr>
        <p:spPr bwMode="auto">
          <a:xfrm>
            <a:off x="6804248" y="4581128"/>
            <a:ext cx="1633538" cy="792162"/>
          </a:xfrm>
          <a:prstGeom prst="rect">
            <a:avLst/>
          </a:prstGeom>
          <a:solidFill>
            <a:srgbClr val="FFFFFF"/>
          </a:solidFill>
          <a:ln w="9525">
            <a:solidFill>
              <a:srgbClr val="000000"/>
            </a:solidFill>
            <a:miter lim="800000"/>
            <a:headEnd/>
            <a:tailEnd/>
          </a:ln>
        </p:spPr>
        <p:txBody>
          <a:bodyPr/>
          <a:lstStyle/>
          <a:p>
            <a:endParaRPr lang="tr-TR" dirty="0" smtClean="0"/>
          </a:p>
          <a:p>
            <a:r>
              <a:rPr lang="tr-TR" dirty="0" smtClean="0"/>
              <a:t>Alper</a:t>
            </a:r>
            <a:endParaRPr lang="tr-TR" dirty="0"/>
          </a:p>
        </p:txBody>
      </p:sp>
      <p:sp>
        <p:nvSpPr>
          <p:cNvPr id="11" name="Rectangle 12"/>
          <p:cNvSpPr>
            <a:spLocks noChangeArrowheads="1"/>
          </p:cNvSpPr>
          <p:nvPr/>
        </p:nvSpPr>
        <p:spPr bwMode="auto">
          <a:xfrm>
            <a:off x="3707904" y="4365104"/>
            <a:ext cx="1633538" cy="792162"/>
          </a:xfrm>
          <a:prstGeom prst="rect">
            <a:avLst/>
          </a:prstGeom>
          <a:solidFill>
            <a:srgbClr val="FFFFFF"/>
          </a:solidFill>
          <a:ln w="9525">
            <a:solidFill>
              <a:srgbClr val="000000"/>
            </a:solidFill>
            <a:miter lim="800000"/>
            <a:headEnd/>
            <a:tailEnd/>
          </a:ln>
        </p:spPr>
        <p:txBody>
          <a:bodyPr/>
          <a:lstStyle/>
          <a:p>
            <a:r>
              <a:rPr lang="tr-TR" dirty="0" smtClean="0"/>
              <a:t>Zehra</a:t>
            </a:r>
            <a:endParaRPr lang="tr-TR" dirty="0"/>
          </a:p>
        </p:txBody>
      </p:sp>
      <p:sp>
        <p:nvSpPr>
          <p:cNvPr id="12" name="Line 17"/>
          <p:cNvSpPr>
            <a:spLocks noChangeShapeType="1"/>
          </p:cNvSpPr>
          <p:nvPr/>
        </p:nvSpPr>
        <p:spPr bwMode="auto">
          <a:xfrm>
            <a:off x="5004048" y="2924944"/>
            <a:ext cx="792162" cy="719138"/>
          </a:xfrm>
          <a:prstGeom prst="line">
            <a:avLst/>
          </a:prstGeom>
          <a:noFill/>
          <a:ln w="9525">
            <a:solidFill>
              <a:schemeClr val="tx1"/>
            </a:solidFill>
            <a:round/>
            <a:headEnd/>
            <a:tailEnd type="triangle" w="med" len="med"/>
          </a:ln>
        </p:spPr>
        <p:txBody>
          <a:bodyPr/>
          <a:lstStyle/>
          <a:p>
            <a:endParaRPr lang="tr-TR"/>
          </a:p>
        </p:txBody>
      </p:sp>
      <p:sp>
        <p:nvSpPr>
          <p:cNvPr id="13" name="Line 17"/>
          <p:cNvSpPr>
            <a:spLocks noChangeShapeType="1"/>
          </p:cNvSpPr>
          <p:nvPr/>
        </p:nvSpPr>
        <p:spPr bwMode="auto">
          <a:xfrm>
            <a:off x="5292080" y="2780928"/>
            <a:ext cx="936104" cy="1008112"/>
          </a:xfrm>
          <a:prstGeom prst="line">
            <a:avLst/>
          </a:prstGeom>
          <a:noFill/>
          <a:ln w="9525">
            <a:solidFill>
              <a:schemeClr val="tx1"/>
            </a:solidFill>
            <a:round/>
            <a:headEnd/>
            <a:tailEnd type="triangle" w="med" len="med"/>
          </a:ln>
        </p:spPr>
        <p:txBody>
          <a:bodyPr/>
          <a:lstStyle/>
          <a:p>
            <a:endParaRPr lang="tr-TR"/>
          </a:p>
        </p:txBody>
      </p:sp>
      <p:sp>
        <p:nvSpPr>
          <p:cNvPr id="14" name="Line 17"/>
          <p:cNvSpPr>
            <a:spLocks noChangeShapeType="1"/>
          </p:cNvSpPr>
          <p:nvPr/>
        </p:nvSpPr>
        <p:spPr bwMode="auto">
          <a:xfrm>
            <a:off x="4716016" y="2996952"/>
            <a:ext cx="1224136" cy="1008112"/>
          </a:xfrm>
          <a:prstGeom prst="line">
            <a:avLst/>
          </a:prstGeom>
          <a:noFill/>
          <a:ln w="9525">
            <a:solidFill>
              <a:schemeClr val="tx1"/>
            </a:solidFill>
            <a:round/>
            <a:headEnd/>
            <a:tailEnd type="triangle" w="med" len="med"/>
          </a:ln>
        </p:spPr>
        <p:txBody>
          <a:bodyPr/>
          <a:lstStyle/>
          <a:p>
            <a:endParaRPr lang="tr-TR"/>
          </a:p>
        </p:txBody>
      </p:sp>
      <p:sp>
        <p:nvSpPr>
          <p:cNvPr id="15" name="Line 17"/>
          <p:cNvSpPr>
            <a:spLocks noChangeShapeType="1"/>
          </p:cNvSpPr>
          <p:nvPr/>
        </p:nvSpPr>
        <p:spPr bwMode="auto">
          <a:xfrm flipH="1">
            <a:off x="2699792" y="2564904"/>
            <a:ext cx="1008112" cy="1008112"/>
          </a:xfrm>
          <a:prstGeom prst="line">
            <a:avLst/>
          </a:prstGeom>
          <a:noFill/>
          <a:ln w="9525">
            <a:solidFill>
              <a:schemeClr val="tx1"/>
            </a:solidFill>
            <a:round/>
            <a:headEnd/>
            <a:tailEnd type="triangle" w="med" len="med"/>
          </a:ln>
        </p:spPr>
        <p:txBody>
          <a:bodyPr/>
          <a:lstStyle/>
          <a:p>
            <a:endParaRPr lang="tr-TR"/>
          </a:p>
        </p:txBody>
      </p:sp>
      <p:sp>
        <p:nvSpPr>
          <p:cNvPr id="16" name="Line 17"/>
          <p:cNvSpPr>
            <a:spLocks noChangeShapeType="1"/>
          </p:cNvSpPr>
          <p:nvPr/>
        </p:nvSpPr>
        <p:spPr bwMode="auto">
          <a:xfrm flipH="1">
            <a:off x="3131840" y="2636912"/>
            <a:ext cx="728464" cy="855712"/>
          </a:xfrm>
          <a:prstGeom prst="line">
            <a:avLst/>
          </a:prstGeom>
          <a:noFill/>
          <a:ln w="9525">
            <a:solidFill>
              <a:schemeClr val="tx1"/>
            </a:solidFill>
            <a:round/>
            <a:headEnd/>
            <a:tailEnd type="triangle" w="med" len="med"/>
          </a:ln>
        </p:spPr>
        <p:txBody>
          <a:bodyPr/>
          <a:lstStyle/>
          <a:p>
            <a:endParaRPr lang="tr-TR"/>
          </a:p>
        </p:txBody>
      </p:sp>
      <p:sp>
        <p:nvSpPr>
          <p:cNvPr id="17" name="Line 17"/>
          <p:cNvSpPr>
            <a:spLocks noChangeShapeType="1"/>
          </p:cNvSpPr>
          <p:nvPr/>
        </p:nvSpPr>
        <p:spPr bwMode="auto">
          <a:xfrm flipH="1">
            <a:off x="3275856" y="2869704"/>
            <a:ext cx="736848" cy="775320"/>
          </a:xfrm>
          <a:prstGeom prst="line">
            <a:avLst/>
          </a:prstGeom>
          <a:noFill/>
          <a:ln w="9525">
            <a:solidFill>
              <a:schemeClr val="tx1"/>
            </a:solidFill>
            <a:round/>
            <a:headEnd/>
            <a:tailEnd type="triangle" w="med" len="med"/>
          </a:ln>
        </p:spPr>
        <p:txBody>
          <a:bodyPr/>
          <a:lstStyle/>
          <a:p>
            <a:endParaRPr lang="tr-TR"/>
          </a:p>
        </p:txBody>
      </p:sp>
      <p:sp>
        <p:nvSpPr>
          <p:cNvPr id="18" name="17 Veri Yer Tutucusu"/>
          <p:cNvSpPr>
            <a:spLocks noGrp="1"/>
          </p:cNvSpPr>
          <p:nvPr>
            <p:ph type="dt" sz="half" idx="10"/>
          </p:nvPr>
        </p:nvSpPr>
        <p:spPr/>
        <p:txBody>
          <a:bodyPr/>
          <a:lstStyle/>
          <a:p>
            <a:fld id="{2FCA1DFD-D65C-4F52-B6D7-681BED7D91CC}" type="datetime1">
              <a:rPr lang="tr-TR" smtClean="0"/>
              <a:pPr/>
              <a:t>22.06.2017</a:t>
            </a:fld>
            <a:endParaRPr lang="tr-TR"/>
          </a:p>
        </p:txBody>
      </p:sp>
      <p:sp>
        <p:nvSpPr>
          <p:cNvPr id="19" name="18 Slayt Numarası Yer Tutucusu"/>
          <p:cNvSpPr>
            <a:spLocks noGrp="1"/>
          </p:cNvSpPr>
          <p:nvPr>
            <p:ph type="sldNum" sz="quarter" idx="12"/>
          </p:nvPr>
        </p:nvSpPr>
        <p:spPr/>
        <p:txBody>
          <a:bodyPr/>
          <a:lstStyle/>
          <a:p>
            <a:fld id="{5A9944F6-ABBB-405A-89B1-3465FCFD7702}"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115616" y="1092511"/>
            <a:ext cx="712879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77863" algn="l"/>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tab pos="677863"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Öğretmen sorularının analizi:</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Fen Bilgisi dersinde ( İki ders saati) sorulan sorulara bakıldığında dersin ve anlatılan konunun özelliğine  uygun soruların sorulduğu söylenebilir.. Analiz ve kavrama sorularının ağırlıklı olarak sorulduğu, uygulama ve sentez sorularına da yer verildiği görülmektedir. Değerlendirme sorusu ise sorulmamıştır.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Sorular incelendiğinde bazı soruların birkaç ders öncesinden anlatılan konulardan değerlendirme ve hatırlatma şeklinde sorulduğu görülmektedir. Sorulan soruların % 32’si analiz, %27’si kavrama, %23’ü uygulama ve %18’i ise sentez sorularıdır. Daha önce işlenen konulardan soruların sayısı 2’si kavrama ve 2’si de analiz sorusu olmak üzere toplam 4 sorudur.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Dikdörtgen"/>
          <p:cNvSpPr/>
          <p:nvPr/>
        </p:nvSpPr>
        <p:spPr>
          <a:xfrm>
            <a:off x="2051720" y="332657"/>
            <a:ext cx="5220072" cy="830997"/>
          </a:xfrm>
          <a:prstGeom prst="rect">
            <a:avLst/>
          </a:prstGeom>
        </p:spPr>
        <p:txBody>
          <a:bodyPr wrap="square">
            <a:spAutoFit/>
          </a:bodyPr>
          <a:lstStyle/>
          <a:p>
            <a:pPr algn="ctr"/>
            <a:r>
              <a:rPr kumimoji="0" lang="tr-TR"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Örnek Sınıf</a:t>
            </a:r>
            <a:r>
              <a:rPr kumimoji="0" lang="tr-TR" sz="2400" b="1" i="0" u="none" strike="noStrike" cap="none" normalizeH="0" dirty="0" smtClean="0">
                <a:ln>
                  <a:noFill/>
                </a:ln>
                <a:solidFill>
                  <a:srgbClr val="FF0000"/>
                </a:solidFill>
                <a:effectLst/>
                <a:latin typeface="Arial" pitchFamily="34" charset="0"/>
                <a:ea typeface="Times New Roman" pitchFamily="18" charset="0"/>
                <a:cs typeface="Arial" pitchFamily="34" charset="0"/>
              </a:rPr>
              <a:t> Gözlem Teknikleri Analizleri</a:t>
            </a:r>
            <a:endParaRPr lang="tr-TR" sz="2400" dirty="0">
              <a:solidFill>
                <a:srgbClr val="FF0000"/>
              </a:solidFill>
            </a:endParaRPr>
          </a:p>
        </p:txBody>
      </p:sp>
      <p:sp>
        <p:nvSpPr>
          <p:cNvPr id="4" name="3 Veri Yer Tutucusu"/>
          <p:cNvSpPr>
            <a:spLocks noGrp="1"/>
          </p:cNvSpPr>
          <p:nvPr>
            <p:ph type="dt" sz="half" idx="10"/>
          </p:nvPr>
        </p:nvSpPr>
        <p:spPr/>
        <p:txBody>
          <a:bodyPr/>
          <a:lstStyle/>
          <a:p>
            <a:fld id="{75423CC1-2511-4E22-8694-9E3AB0540E06}"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620689"/>
            <a:ext cx="8424936" cy="864095"/>
          </a:xfrm>
        </p:spPr>
        <p:txBody>
          <a:bodyPr>
            <a:normAutofit/>
          </a:bodyPr>
          <a:lstStyle/>
          <a:p>
            <a:r>
              <a:rPr lang="tr-TR" sz="2700" dirty="0" smtClean="0">
                <a:solidFill>
                  <a:srgbClr val="FF0000"/>
                </a:solidFill>
              </a:rPr>
              <a:t>Okul müdürleri ders denetimlerini nasıl yapıyor ?</a:t>
            </a:r>
            <a:r>
              <a:rPr lang="tr-TR" dirty="0" smtClean="0"/>
              <a:t> </a:t>
            </a:r>
            <a:endParaRPr lang="tr-TR" dirty="0"/>
          </a:p>
        </p:txBody>
      </p:sp>
      <p:sp>
        <p:nvSpPr>
          <p:cNvPr id="3" name="2 Alt Başlık"/>
          <p:cNvSpPr>
            <a:spLocks noGrp="1"/>
          </p:cNvSpPr>
          <p:nvPr>
            <p:ph type="subTitle" idx="1"/>
          </p:nvPr>
        </p:nvSpPr>
        <p:spPr>
          <a:xfrm>
            <a:off x="685800" y="1988840"/>
            <a:ext cx="7772400" cy="2822471"/>
          </a:xfrm>
        </p:spPr>
        <p:txBody>
          <a:bodyPr/>
          <a:lstStyle/>
          <a:p>
            <a:pPr algn="l">
              <a:lnSpc>
                <a:spcPct val="80000"/>
              </a:lnSpc>
            </a:pPr>
            <a:r>
              <a:rPr lang="tr-TR" sz="2400" dirty="0" smtClean="0">
                <a:solidFill>
                  <a:srgbClr val="002060"/>
                </a:solidFill>
              </a:rPr>
              <a:t>Ders denetimlerine zaman ayırabiliyor mu?</a:t>
            </a:r>
          </a:p>
          <a:p>
            <a:pPr algn="l">
              <a:lnSpc>
                <a:spcPct val="80000"/>
              </a:lnSpc>
            </a:pPr>
            <a:endParaRPr lang="tr-TR" sz="2400" dirty="0" smtClean="0">
              <a:solidFill>
                <a:srgbClr val="002060"/>
              </a:solidFill>
            </a:endParaRPr>
          </a:p>
          <a:p>
            <a:pPr algn="l">
              <a:lnSpc>
                <a:spcPct val="80000"/>
              </a:lnSpc>
            </a:pPr>
            <a:r>
              <a:rPr lang="tr-TR" sz="2400" dirty="0" smtClean="0">
                <a:solidFill>
                  <a:srgbClr val="002060"/>
                </a:solidFill>
              </a:rPr>
              <a:t>Girdiği derslerde hangi denetim modelini uyguluyor?</a:t>
            </a:r>
          </a:p>
          <a:p>
            <a:pPr algn="l">
              <a:lnSpc>
                <a:spcPct val="80000"/>
              </a:lnSpc>
            </a:pPr>
            <a:r>
              <a:rPr lang="tr-TR" sz="2400" dirty="0" smtClean="0">
                <a:solidFill>
                  <a:srgbClr val="002060"/>
                </a:solidFill>
              </a:rPr>
              <a:t> </a:t>
            </a:r>
          </a:p>
          <a:p>
            <a:pPr algn="l">
              <a:lnSpc>
                <a:spcPct val="80000"/>
              </a:lnSpc>
            </a:pPr>
            <a:r>
              <a:rPr lang="tr-TR" sz="2400" dirty="0" smtClean="0">
                <a:solidFill>
                  <a:srgbClr val="002060"/>
                </a:solidFill>
              </a:rPr>
              <a:t>Öğretmenin performansına hangi kriterlere göre karar veriyor ?</a:t>
            </a:r>
          </a:p>
          <a:p>
            <a:endParaRPr lang="tr-TR" dirty="0"/>
          </a:p>
        </p:txBody>
      </p:sp>
      <p:sp>
        <p:nvSpPr>
          <p:cNvPr id="4" name="3 Veri Yer Tutucusu"/>
          <p:cNvSpPr>
            <a:spLocks noGrp="1"/>
          </p:cNvSpPr>
          <p:nvPr>
            <p:ph type="dt" sz="half" idx="10"/>
          </p:nvPr>
        </p:nvSpPr>
        <p:spPr/>
        <p:txBody>
          <a:bodyPr/>
          <a:lstStyle/>
          <a:p>
            <a:fld id="{075660A5-9CEC-42AC-8D3C-D54DBF74F0E6}"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611560" y="658166"/>
            <a:ext cx="7776864"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tabLst>
                <a:tab pos="677863" algn="l"/>
              </a:tabLst>
            </a:pPr>
            <a:r>
              <a:rPr kumimoji="0" lang="tr-TR"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Sözel akış şeması</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Öğretmenin İngilizce dersindeki sözel akış şemasına bakıldığında, sınıfın tamamı ile dersin işlendiği görülmektedir. Fakat kümeler ayrı ayrı ve hatta kendi içerisinde analiz edildiğinde ise birtakım farklılıkların olduğu görülmektedir. Bu farklılık ise bazı öğrencilere 2 bazılarına da bir söz hakkı verilmesi şeklindedir. Sınıfın tamamına bakıldığında ise kümeler  arasında çok büyük bir farkın olmadığı söylenebilir. Derste söz almayan ve derse katılmayan öğrenci kalmamış, öğretmen sınıfın tüm öğrencilerini dersin işleniş sürecine katabilmiştir.Öğretmen belirli bir küme veya öğrenci grubu üzerinde yoğunlaşmamıştır.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5" descr="STUDE023"/>
          <p:cNvPicPr>
            <a:picLocks noChangeAspect="1" noChangeArrowheads="1"/>
          </p:cNvPicPr>
          <p:nvPr/>
        </p:nvPicPr>
        <p:blipFill>
          <a:blip r:embed="rId2" cstate="print"/>
          <a:srcRect/>
          <a:stretch>
            <a:fillRect/>
          </a:stretch>
        </p:blipFill>
        <p:spPr>
          <a:xfrm>
            <a:off x="2334266" y="4365105"/>
            <a:ext cx="4186589" cy="2016224"/>
          </a:xfrm>
          <a:prstGeom prst="rect">
            <a:avLst/>
          </a:prstGeom>
          <a:noFill/>
          <a:ln/>
        </p:spPr>
      </p:pic>
      <p:sp>
        <p:nvSpPr>
          <p:cNvPr id="4" name="3 Veri Yer Tutucusu"/>
          <p:cNvSpPr>
            <a:spLocks noGrp="1"/>
          </p:cNvSpPr>
          <p:nvPr>
            <p:ph type="dt" sz="half" idx="10"/>
          </p:nvPr>
        </p:nvSpPr>
        <p:spPr/>
        <p:txBody>
          <a:bodyPr/>
          <a:lstStyle/>
          <a:p>
            <a:fld id="{8888DDB2-2B66-423A-9A6B-E48E68437505}"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971600" y="614665"/>
            <a:ext cx="77768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tabLst>
                <a:tab pos="677863" algn="l"/>
              </a:tabLst>
            </a:pPr>
            <a:r>
              <a:rPr kumimoji="0" lang="tr-TR"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Öğretmen konuşma davranışının analizi</a:t>
            </a:r>
          </a:p>
          <a:p>
            <a:pPr marL="0" marR="0" lvl="0" indent="449263" algn="ctr" defTabSz="914400" rtl="0" eaLnBrk="1" fontAlgn="base" latinLnBrk="0" hangingPunct="1">
              <a:lnSpc>
                <a:spcPct val="100000"/>
              </a:lnSpc>
              <a:spcBef>
                <a:spcPct val="0"/>
              </a:spcBef>
              <a:spcAft>
                <a:spcPct val="0"/>
              </a:spcAft>
              <a:buClrTx/>
              <a:buSzTx/>
              <a:tabLst>
                <a:tab pos="677863" algn="l"/>
              </a:tabLst>
            </a:pPr>
            <a:endParaRPr kumimoji="0" lang="tr-T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Öğretmenin 12 bilgi verdiği, 8 soru sorma davranışı gösterdiği, 5 soruya doğru cevap verdiği, 2 yön gösterme davranışı sergilediği görülmektedir. Öğretmenin ise hiçbir övme davranışı yoktur.</a:t>
            </a:r>
            <a:endParaRPr kumimoji="0" lang="tr-TR" sz="20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Öğretmen %37’lik bir frekans dilimiyle en çok bilgi verme davranışı gerçekleştirmiş, % 25 oranında soru sorma davranışı ve %16’lık soruları cevaplama ve yine %16’lık sorulara doğru cevap verme davranışı göstermiştir. Öğretmenin yön gösterme davranışı %6 iken, övme davranışı ise % 0’dır.</a:t>
            </a:r>
            <a:endParaRPr kumimoji="0" lang="tr-TR" sz="2000" b="0" i="0" u="none" strike="noStrike" cap="none" normalizeH="0" baseline="0" dirty="0" smtClean="0">
              <a:ln>
                <a:noFill/>
              </a:ln>
              <a:solidFill>
                <a:schemeClr val="accent4">
                  <a:lumMod val="75000"/>
                </a:schemeClr>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accent4">
                    <a:lumMod val="75000"/>
                  </a:schemeClr>
                </a:solidFill>
                <a:effectLst/>
                <a:latin typeface="Arial" pitchFamily="34" charset="0"/>
                <a:ea typeface="Times New Roman" pitchFamily="18" charset="0"/>
                <a:cs typeface="Arial" pitchFamily="34" charset="0"/>
              </a:rPr>
              <a:t>Öğretmenin bilgi verme davranışının ağırlıklı olmasına rağmen, övme davranışının olmaması dersin işlenişindeki geliştirilmeye açık bir yön olarak gözlemlenmiştir. Ayrıca yön gösterme davranışının biraz daha arttırılması gerekmektedir.</a:t>
            </a:r>
            <a:endParaRPr kumimoji="0" lang="tr-TR" sz="2000" b="0" i="0" u="none" strike="noStrike" cap="none" normalizeH="0" baseline="0" dirty="0" smtClean="0">
              <a:ln>
                <a:noFill/>
              </a:ln>
              <a:solidFill>
                <a:schemeClr val="accent4">
                  <a:lumMod val="75000"/>
                </a:schemeClr>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BBF40F73-069E-485E-9BDE-12C70AD2C9C0}" type="datetime1">
              <a:rPr lang="tr-TR" smtClean="0"/>
              <a:pPr/>
              <a:t>22.06.2017</a:t>
            </a:fld>
            <a:endParaRPr lang="tr-TR"/>
          </a:p>
        </p:txBody>
      </p:sp>
      <p:sp>
        <p:nvSpPr>
          <p:cNvPr id="4" name="3 Slayt Numarası Yer Tutucusu"/>
          <p:cNvSpPr>
            <a:spLocks noGrp="1"/>
          </p:cNvSpPr>
          <p:nvPr>
            <p:ph type="sldNum" sz="quarter" idx="12"/>
          </p:nvPr>
        </p:nvSpPr>
        <p:spPr/>
        <p:txBody>
          <a:bodyPr/>
          <a:lstStyle/>
          <a:p>
            <a:fld id="{5A9944F6-ABBB-405A-89B1-3465FCFD7702}" type="slidenum">
              <a:rPr lang="tr-TR" smtClean="0"/>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5536" y="404664"/>
            <a:ext cx="8424936" cy="2246769"/>
          </a:xfrm>
          <a:prstGeom prst="rect">
            <a:avLst/>
          </a:prstGeom>
        </p:spPr>
        <p:txBody>
          <a:bodyPr wrap="square">
            <a:spAutoFit/>
          </a:bodyPr>
          <a:lstStyle/>
          <a:p>
            <a:r>
              <a:rPr lang="tr-TR" sz="2000" dirty="0">
                <a:solidFill>
                  <a:schemeClr val="tx1">
                    <a:lumMod val="95000"/>
                    <a:lumOff val="5000"/>
                  </a:schemeClr>
                </a:solidFill>
                <a:latin typeface="Arial" pitchFamily="34" charset="0"/>
                <a:cs typeface="Arial" pitchFamily="34" charset="0"/>
              </a:rPr>
              <a:t>Öğretmenle gözlem sonrası görüşülüp kendisine gözlem verileri sunulduğunda, övme davranışı yapmama nedenini, sekizinci sınıf öğrencilerini alt sınıflardaki öğrencilere göre biraz daha büyük görmesinden olabileceğini, diğer sınıflarda çoğu zaman övme davranışı sergilediğini söyledi. Kendisine yetişkin insanların bile övülme karşısında güdülendikleri ve öğrenmeye karşı ilgi ve istek duydukları hatırlatıldığında, bundan sonraki derslerde buna dikkat edeceğini söyledi</a:t>
            </a:r>
            <a:r>
              <a:rPr lang="tr-TR" sz="2000" dirty="0">
                <a:solidFill>
                  <a:schemeClr val="accent4">
                    <a:lumMod val="50000"/>
                  </a:schemeClr>
                </a:solidFill>
                <a:latin typeface="Arial" pitchFamily="34" charset="0"/>
                <a:cs typeface="Arial" pitchFamily="34" charset="0"/>
              </a:rPr>
              <a:t>.</a:t>
            </a:r>
          </a:p>
        </p:txBody>
      </p:sp>
      <p:pic>
        <p:nvPicPr>
          <p:cNvPr id="3" name="Picture 5" descr="CHILD032"/>
          <p:cNvPicPr>
            <a:picLocks noChangeAspect="1" noChangeArrowheads="1"/>
          </p:cNvPicPr>
          <p:nvPr/>
        </p:nvPicPr>
        <p:blipFill>
          <a:blip r:embed="rId2" cstate="print"/>
          <a:srcRect/>
          <a:stretch>
            <a:fillRect/>
          </a:stretch>
        </p:blipFill>
        <p:spPr>
          <a:xfrm>
            <a:off x="323850" y="3068638"/>
            <a:ext cx="2901950" cy="2844800"/>
          </a:xfrm>
          <a:prstGeom prst="rect">
            <a:avLst/>
          </a:prstGeom>
          <a:noFill/>
          <a:ln/>
        </p:spPr>
      </p:pic>
      <p:pic>
        <p:nvPicPr>
          <p:cNvPr id="4" name="Picture 5" descr="CHILD036"/>
          <p:cNvPicPr>
            <a:picLocks noChangeAspect="1" noChangeArrowheads="1"/>
          </p:cNvPicPr>
          <p:nvPr/>
        </p:nvPicPr>
        <p:blipFill>
          <a:blip r:embed="rId3" cstate="print"/>
          <a:srcRect/>
          <a:stretch>
            <a:fillRect/>
          </a:stretch>
        </p:blipFill>
        <p:spPr>
          <a:xfrm>
            <a:off x="4788024" y="3140968"/>
            <a:ext cx="2209800" cy="2197100"/>
          </a:xfrm>
          <a:prstGeom prst="rect">
            <a:avLst/>
          </a:prstGeom>
          <a:noFill/>
          <a:ln/>
        </p:spPr>
      </p:pic>
      <p:sp>
        <p:nvSpPr>
          <p:cNvPr id="5" name="4 Veri Yer Tutucusu"/>
          <p:cNvSpPr>
            <a:spLocks noGrp="1"/>
          </p:cNvSpPr>
          <p:nvPr>
            <p:ph type="dt" sz="half" idx="10"/>
          </p:nvPr>
        </p:nvSpPr>
        <p:spPr/>
        <p:txBody>
          <a:bodyPr/>
          <a:lstStyle/>
          <a:p>
            <a:fld id="{879AB73F-386B-4008-AF36-FF3CBCCA6B82}" type="datetime1">
              <a:rPr lang="tr-TR" smtClean="0"/>
              <a:pPr/>
              <a:t>22.06.2017</a:t>
            </a:fld>
            <a:endParaRPr lang="tr-TR"/>
          </a:p>
        </p:txBody>
      </p:sp>
      <p:sp>
        <p:nvSpPr>
          <p:cNvPr id="6" name="5 Slayt Numarası Yer Tutucusu"/>
          <p:cNvSpPr>
            <a:spLocks noGrp="1"/>
          </p:cNvSpPr>
          <p:nvPr>
            <p:ph type="sldNum" sz="quarter" idx="12"/>
          </p:nvPr>
        </p:nvSpPr>
        <p:spPr/>
        <p:txBody>
          <a:bodyPr/>
          <a:lstStyle/>
          <a:p>
            <a:fld id="{5A9944F6-ABBB-405A-89B1-3465FCFD7702}" type="slidenum">
              <a:rPr lang="tr-TR" smtClean="0"/>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82525"/>
            <a:ext cx="7416824"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0663" algn="ctr" defTabSz="914400" rtl="0" eaLnBrk="0" fontAlgn="base" latinLnBrk="0" hangingPunct="0">
              <a:lnSpc>
                <a:spcPct val="100000"/>
              </a:lnSpc>
              <a:spcBef>
                <a:spcPct val="0"/>
              </a:spcBef>
              <a:spcAft>
                <a:spcPct val="0"/>
              </a:spcAft>
              <a:buClrTx/>
              <a:buSzTx/>
              <a:tabLst>
                <a:tab pos="677863" algn="l"/>
              </a:tabLst>
            </a:pPr>
            <a:r>
              <a:rPr kumimoji="0" lang="tr-TR" sz="20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Sözel olmayan öğretmen davranışlarının analizi</a:t>
            </a:r>
            <a:endParaRPr kumimoji="0" lang="tr-TR"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220663" algn="just" defTabSz="914400" rtl="0" eaLnBrk="0" fontAlgn="base" latinLnBrk="0" hangingPunct="0">
              <a:lnSpc>
                <a:spcPct val="100000"/>
              </a:lnSpc>
              <a:spcBef>
                <a:spcPct val="0"/>
              </a:spcBef>
              <a:spcAft>
                <a:spcPct val="0"/>
              </a:spcAft>
              <a:buClrTx/>
              <a:buSzTx/>
              <a:buFontTx/>
              <a:buNone/>
              <a:tabLst>
                <a:tab pos="677863" algn="l"/>
              </a:tabLst>
            </a:pPr>
            <a:r>
              <a:rPr kumimoji="0" lang="tr-T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 sınıfında yapılan gözlem sonuçları incelendiğinde öğretmenin 29 adet sözel olmayan davranış sergilediği görülmektedir. Bu davranışlarda çoğunluğu % 24’le gülümseme davranışı alırken bu davranışı %21’le öğrencilere doğru hareket etme davranışı izlemektedir. Öğretmenin %17 kollarını bağlama, %10 öğrencilere dokunma, %14 göz kontağı, %7 kollarını açma hareketi, %3 öğrencilerin yanında durma ve %3 kaşlarını çatma hareketi yaptığı görülmektedir.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7" descr="FAMIL005"/>
          <p:cNvPicPr>
            <a:picLocks noChangeAspect="1" noChangeArrowheads="1"/>
          </p:cNvPicPr>
          <p:nvPr/>
        </p:nvPicPr>
        <p:blipFill>
          <a:blip r:embed="rId2" cstate="print"/>
          <a:srcRect/>
          <a:stretch>
            <a:fillRect/>
          </a:stretch>
        </p:blipFill>
        <p:spPr>
          <a:xfrm>
            <a:off x="6156176" y="3140968"/>
            <a:ext cx="1987550" cy="2592388"/>
          </a:xfrm>
          <a:prstGeom prst="rect">
            <a:avLst/>
          </a:prstGeom>
          <a:noFill/>
          <a:ln/>
        </p:spPr>
      </p:pic>
      <p:pic>
        <p:nvPicPr>
          <p:cNvPr id="5" name="Picture 5" descr="CHILD014"/>
          <p:cNvPicPr>
            <a:picLocks noChangeAspect="1" noChangeArrowheads="1"/>
          </p:cNvPicPr>
          <p:nvPr/>
        </p:nvPicPr>
        <p:blipFill>
          <a:blip r:embed="rId3" cstate="print"/>
          <a:srcRect/>
          <a:stretch>
            <a:fillRect/>
          </a:stretch>
        </p:blipFill>
        <p:spPr>
          <a:xfrm>
            <a:off x="3491880" y="2852936"/>
            <a:ext cx="1582737" cy="3671887"/>
          </a:xfrm>
          <a:prstGeom prst="rect">
            <a:avLst/>
          </a:prstGeom>
          <a:noFill/>
          <a:ln/>
        </p:spPr>
      </p:pic>
      <p:sp>
        <p:nvSpPr>
          <p:cNvPr id="6" name="5 Veri Yer Tutucusu"/>
          <p:cNvSpPr>
            <a:spLocks noGrp="1"/>
          </p:cNvSpPr>
          <p:nvPr>
            <p:ph type="dt" sz="half" idx="10"/>
          </p:nvPr>
        </p:nvSpPr>
        <p:spPr/>
        <p:txBody>
          <a:bodyPr/>
          <a:lstStyle/>
          <a:p>
            <a:fld id="{8DF7FB62-9677-4CF1-B126-BD7F1851D7D6}"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335846"/>
            <a:ext cx="8568952" cy="3477875"/>
          </a:xfrm>
          <a:prstGeom prst="rect">
            <a:avLst/>
          </a:prstGeom>
        </p:spPr>
        <p:txBody>
          <a:bodyPr wrap="square">
            <a:spAutoFit/>
          </a:bodyPr>
          <a:lstStyle/>
          <a:p>
            <a:r>
              <a:rPr lang="tr-TR" sz="2000" dirty="0">
                <a:latin typeface="Arial" pitchFamily="34" charset="0"/>
                <a:cs typeface="Arial" pitchFamily="34" charset="0"/>
              </a:rPr>
              <a:t>Sözel olmayan davranışlar incelendiğinde öğrencilerle kurulan göz kontağının arttırılması gerektiği ve öğrencilere dokunma oranının düşük olduğu ifade edilebilir. Öğretmenin gülümseme davranışının diğerlerine göre fazla olması olumlu bir davranış olmasına rağmen yetersizdir.</a:t>
            </a:r>
          </a:p>
          <a:p>
            <a:r>
              <a:rPr lang="tr-TR" sz="2000" dirty="0">
                <a:latin typeface="Arial" pitchFamily="34" charset="0"/>
                <a:cs typeface="Arial" pitchFamily="34" charset="0"/>
              </a:rPr>
              <a:t>Gözlem sonrası öğretmenle görüşülüp veriler kendisine açıklandığında çok şaşırdığını, aslında kendisinin daha farklı olduğunu, gözlemlendiği için bu davranışları sergilemiş olabileceğini söyledi. Kendisine 15 yıllık bir öğretmen olduğu, öğretmenliğin her şeyden önce profesyonellik gerektirdiği ve hepimizin de profesyonel gibi davranıp, gözlemlerden etkilenmememiz gerektiği söylendi. Ayrıca öğretmenin öğrencileriyle daha sık göz kontağını kurması gerektiği gözlem verileri sonucunda vurgulandı. </a:t>
            </a:r>
          </a:p>
        </p:txBody>
      </p:sp>
      <p:pic>
        <p:nvPicPr>
          <p:cNvPr id="3" name="Picture 9" descr="CHILD005"/>
          <p:cNvPicPr>
            <a:picLocks noChangeAspect="1" noChangeArrowheads="1"/>
          </p:cNvPicPr>
          <p:nvPr/>
        </p:nvPicPr>
        <p:blipFill>
          <a:blip r:embed="rId2" cstate="print"/>
          <a:srcRect/>
          <a:stretch>
            <a:fillRect/>
          </a:stretch>
        </p:blipFill>
        <p:spPr>
          <a:xfrm>
            <a:off x="611188" y="4005263"/>
            <a:ext cx="1731962" cy="2016125"/>
          </a:xfrm>
          <a:prstGeom prst="rect">
            <a:avLst/>
          </a:prstGeom>
          <a:noFill/>
          <a:ln/>
        </p:spPr>
      </p:pic>
      <p:pic>
        <p:nvPicPr>
          <p:cNvPr id="4" name="Picture 11" descr="CHILD003"/>
          <p:cNvPicPr>
            <a:picLocks noChangeAspect="1" noChangeArrowheads="1"/>
          </p:cNvPicPr>
          <p:nvPr/>
        </p:nvPicPr>
        <p:blipFill>
          <a:blip r:embed="rId3" cstate="print"/>
          <a:srcRect/>
          <a:stretch>
            <a:fillRect/>
          </a:stretch>
        </p:blipFill>
        <p:spPr>
          <a:xfrm>
            <a:off x="6372225" y="4005263"/>
            <a:ext cx="1871663" cy="1944687"/>
          </a:xfrm>
          <a:prstGeom prst="rect">
            <a:avLst/>
          </a:prstGeom>
          <a:noFill/>
          <a:ln/>
        </p:spPr>
      </p:pic>
      <p:pic>
        <p:nvPicPr>
          <p:cNvPr id="5" name="Picture 14" descr="CHILD030"/>
          <p:cNvPicPr>
            <a:picLocks noChangeAspect="1" noChangeArrowheads="1"/>
          </p:cNvPicPr>
          <p:nvPr/>
        </p:nvPicPr>
        <p:blipFill>
          <a:blip r:embed="rId4" cstate="print"/>
          <a:srcRect/>
          <a:stretch>
            <a:fillRect/>
          </a:stretch>
        </p:blipFill>
        <p:spPr>
          <a:xfrm>
            <a:off x="3131840" y="4005064"/>
            <a:ext cx="2232075" cy="2160240"/>
          </a:xfrm>
          <a:prstGeom prst="rect">
            <a:avLst/>
          </a:prstGeom>
        </p:spPr>
      </p:pic>
      <p:sp>
        <p:nvSpPr>
          <p:cNvPr id="6" name="5 Veri Yer Tutucusu"/>
          <p:cNvSpPr>
            <a:spLocks noGrp="1"/>
          </p:cNvSpPr>
          <p:nvPr>
            <p:ph type="dt" sz="half" idx="10"/>
          </p:nvPr>
        </p:nvSpPr>
        <p:spPr/>
        <p:txBody>
          <a:bodyPr/>
          <a:lstStyle/>
          <a:p>
            <a:fld id="{B0411538-E8AF-4B40-806E-19BB376E3BF9}"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915816" y="213684"/>
            <a:ext cx="30963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Öneriler</a:t>
            </a:r>
            <a:endParaRPr kumimoji="0" lang="tr-TR"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40962" name="Rectangle 2"/>
          <p:cNvSpPr>
            <a:spLocks noChangeArrowheads="1"/>
          </p:cNvSpPr>
          <p:nvPr/>
        </p:nvSpPr>
        <p:spPr bwMode="auto">
          <a:xfrm>
            <a:off x="611560" y="908720"/>
            <a:ext cx="799288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Öğretim sürecinde öğrencilere ezber yerine, problem çözme ve öğrendiklerini uygulama becerileri kazandırılmaya çalışılmalı; öğrencilerin düşünmesine, eleştirmesine ve kararlar vermesine yardımcı olacak türde sorular sorulmalıdır.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3" name="Rectangle 3"/>
          <p:cNvSpPr>
            <a:spLocks noChangeArrowheads="1"/>
          </p:cNvSpPr>
          <p:nvPr/>
        </p:nvSpPr>
        <p:spPr bwMode="auto">
          <a:xfrm>
            <a:off x="539552" y="2852936"/>
            <a:ext cx="799288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457200" algn="l"/>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Fen Bilgisi derslerinde analiz, sentez ve değerlendirme sorularına daha fazla yer verilerek, bilgilerin hatırlanması yerine kullanılması sağlanmalıdır.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Uygulama sorularının sorulma düzeyi arttırılarak, öğrencilerin öğrendiklerini kullanabilmelerine ve tam öğrenmenin oluşmasına katkı sağlanmalıdır.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Hayat Bilgisi derslerinde uygulama düzeyinde sorular ağırlıklı olarak sorulmalıdır.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Veri Yer Tutucusu"/>
          <p:cNvSpPr>
            <a:spLocks noGrp="1"/>
          </p:cNvSpPr>
          <p:nvPr>
            <p:ph type="dt" sz="half" idx="10"/>
          </p:nvPr>
        </p:nvSpPr>
        <p:spPr/>
        <p:txBody>
          <a:bodyPr/>
          <a:lstStyle/>
          <a:p>
            <a:fld id="{743C4DF2-F7E1-4E1C-AABB-A23ABA2E1A01}" type="datetime1">
              <a:rPr lang="tr-TR" smtClean="0"/>
              <a:pPr/>
              <a:t>22.06.2017</a:t>
            </a:fld>
            <a:endParaRPr lang="tr-TR"/>
          </a:p>
        </p:txBody>
      </p:sp>
      <p:sp>
        <p:nvSpPr>
          <p:cNvPr id="6" name="5 Slayt Numarası Yer Tutucusu"/>
          <p:cNvSpPr>
            <a:spLocks noGrp="1"/>
          </p:cNvSpPr>
          <p:nvPr>
            <p:ph type="sldNum" sz="quarter" idx="12"/>
          </p:nvPr>
        </p:nvSpPr>
        <p:spPr/>
        <p:txBody>
          <a:bodyPr/>
          <a:lstStyle/>
          <a:p>
            <a:fld id="{5A9944F6-ABBB-405A-89B1-3465FCFD7702}" type="slidenum">
              <a:rPr lang="tr-TR" smtClean="0"/>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755576" y="737049"/>
            <a:ext cx="7056784"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accent2">
                    <a:lumMod val="75000"/>
                  </a:schemeClr>
                </a:solidFill>
                <a:effectLst/>
                <a:latin typeface="Arial" pitchFamily="34" charset="0"/>
                <a:ea typeface="Times New Roman" pitchFamily="18" charset="0"/>
                <a:cs typeface="Arial" pitchFamily="34" charset="0"/>
              </a:rPr>
              <a:t>Öğretmenler, sınıfın sadece ön ve orta alanlarını değil, tamamını kullanmaya özen göstermelidir. Öğretmenin etkin bir şekilde sınıfı yönetebilmesi ve öğrencilerle sağlıklı bir iletişim kurulabilmesi sınıf alanının etkili kullanılmasına bağlıdır.</a:t>
            </a:r>
            <a:endParaRPr kumimoji="0" lang="tr-TR"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Öğretmenler, sınıfta sadece belirli bir öğrenci grubu ile değil, sınıftaki öğrencilerin tamamı ile ders işlemeye özen göstermeli, her öğrenciye söz hakkı vermelidir. Sınıf tek bir gruptan değil, farklı alt gruplardan oluşmaktadır.</a:t>
            </a:r>
            <a:endParaRPr kumimoji="0" lang="tr-TR" sz="24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Sınıftaki bütün öğrencilerin derslere aktif katılımı sağlanmalı, katılan öğrencilere olumlu davranılmalıdır.</a:t>
            </a:r>
            <a:endParaRPr kumimoji="0" lang="tr-TR" sz="2400" b="0" i="0" u="none" strike="noStrike" cap="none" normalizeH="0" baseline="0" dirty="0" smtClean="0">
              <a:ln>
                <a:noFill/>
              </a:ln>
              <a:solidFill>
                <a:srgbClr val="FF0000"/>
              </a:solidFill>
              <a:effectLst/>
              <a:latin typeface="Arial" pitchFamily="34" charset="0"/>
              <a:cs typeface="Arial" pitchFamily="34" charset="0"/>
            </a:endParaRPr>
          </a:p>
        </p:txBody>
      </p:sp>
      <p:sp>
        <p:nvSpPr>
          <p:cNvPr id="3" name="2 Veri Yer Tutucusu"/>
          <p:cNvSpPr>
            <a:spLocks noGrp="1"/>
          </p:cNvSpPr>
          <p:nvPr>
            <p:ph type="dt" sz="half" idx="10"/>
          </p:nvPr>
        </p:nvSpPr>
        <p:spPr/>
        <p:txBody>
          <a:bodyPr/>
          <a:lstStyle/>
          <a:p>
            <a:fld id="{AFC3613B-CECD-42EC-A5CA-386A7D834BE1}" type="datetime1">
              <a:rPr lang="tr-TR" smtClean="0"/>
              <a:pPr/>
              <a:t>22.06.2017</a:t>
            </a:fld>
            <a:endParaRPr lang="tr-TR"/>
          </a:p>
        </p:txBody>
      </p:sp>
      <p:sp>
        <p:nvSpPr>
          <p:cNvPr id="4" name="3 Slayt Numarası Yer Tutucusu"/>
          <p:cNvSpPr>
            <a:spLocks noGrp="1"/>
          </p:cNvSpPr>
          <p:nvPr>
            <p:ph type="sldNum" sz="quarter" idx="12"/>
          </p:nvPr>
        </p:nvSpPr>
        <p:spPr/>
        <p:txBody>
          <a:bodyPr/>
          <a:lstStyle/>
          <a:p>
            <a:fld id="{5A9944F6-ABBB-405A-89B1-3465FCFD7702}" type="slidenum">
              <a:rPr lang="tr-TR" smtClean="0"/>
              <a:pPr/>
              <a:t>26</a:t>
            </a:fld>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568952" cy="1584176"/>
          </a:xfrm>
          <a:prstGeom prst="rect">
            <a:avLst/>
          </a:prstGeom>
        </p:spPr>
        <p:txBody>
          <a:bodyPr wrap="square">
            <a:spAutoFit/>
          </a:bodyPr>
          <a:lstStyle/>
          <a:p>
            <a:r>
              <a:rPr lang="tr-TR" sz="2400" dirty="0">
                <a:latin typeface="Arial" pitchFamily="34" charset="0"/>
                <a:cs typeface="Arial" pitchFamily="34" charset="0"/>
              </a:rPr>
              <a:t>Öğretmenler, ders işleme sürecinde öğrencilerle daha fazla göz kontağı kurmalıdır. Göz kontağı sınıf içi iletişimde önemli bir yer tutmakta, öğrenme ve öğretme etkinliğinin temelini oluşturmaktadır</a:t>
            </a:r>
          </a:p>
        </p:txBody>
      </p:sp>
      <p:sp>
        <p:nvSpPr>
          <p:cNvPr id="44033" name="Rectangle 1"/>
          <p:cNvSpPr>
            <a:spLocks noChangeArrowheads="1"/>
          </p:cNvSpPr>
          <p:nvPr/>
        </p:nvSpPr>
        <p:spPr bwMode="auto">
          <a:xfrm>
            <a:off x="323528" y="2037909"/>
            <a:ext cx="849694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57200" algn="l"/>
              </a:tabLst>
            </a:pPr>
            <a:r>
              <a:rPr kumimoji="0" lang="tr-T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Öğretmenler, öğrencilere daha fazla gülümsemelidir. Böylece hem meslek coşkusunu gösterecek, hem de öğrencilerine karşı olan sevgi ve samimiyetini ortaya koyarak onlara değer verdiğini ispatlayacaktır. Özellikle küçük yaştaki öğrencilerin öğretmenlerini model aldıkları ve öğretmenlerinin bir çok davranışını taklit ettikleri unutulmamalıdır.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5" descr="FAMIL024"/>
          <p:cNvPicPr>
            <a:picLocks noChangeAspect="1" noChangeArrowheads="1"/>
          </p:cNvPicPr>
          <p:nvPr/>
        </p:nvPicPr>
        <p:blipFill>
          <a:blip r:embed="rId2" cstate="print"/>
          <a:srcRect/>
          <a:stretch>
            <a:fillRect/>
          </a:stretch>
        </p:blipFill>
        <p:spPr>
          <a:xfrm>
            <a:off x="6372200" y="4437112"/>
            <a:ext cx="1784226" cy="2163728"/>
          </a:xfrm>
          <a:prstGeom prst="rect">
            <a:avLst/>
          </a:prstGeom>
          <a:noFill/>
          <a:ln/>
        </p:spPr>
      </p:pic>
      <p:sp>
        <p:nvSpPr>
          <p:cNvPr id="6" name="5 Veri Yer Tutucusu"/>
          <p:cNvSpPr>
            <a:spLocks noGrp="1"/>
          </p:cNvSpPr>
          <p:nvPr>
            <p:ph type="dt" sz="half" idx="10"/>
          </p:nvPr>
        </p:nvSpPr>
        <p:spPr/>
        <p:txBody>
          <a:bodyPr/>
          <a:lstStyle/>
          <a:p>
            <a:fld id="{BD2CCE67-0226-40D2-9C98-2E5FD75858DF}"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27</a:t>
            </a:fld>
            <a:endParaRPr lang="tr-T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7" descr="CHILD011"/>
          <p:cNvPicPr>
            <a:picLocks noChangeAspect="1" noChangeArrowheads="1"/>
          </p:cNvPicPr>
          <p:nvPr/>
        </p:nvPicPr>
        <p:blipFill>
          <a:blip r:embed="rId2" cstate="print"/>
          <a:srcRect/>
          <a:stretch>
            <a:fillRect/>
          </a:stretch>
        </p:blipFill>
        <p:spPr>
          <a:xfrm>
            <a:off x="611560" y="332656"/>
            <a:ext cx="4104456" cy="4104456"/>
          </a:xfrm>
          <a:prstGeom prst="rect">
            <a:avLst/>
          </a:prstGeom>
          <a:noFill/>
          <a:ln/>
        </p:spPr>
      </p:pic>
      <p:sp>
        <p:nvSpPr>
          <p:cNvPr id="6" name="5 Dikdörtgen"/>
          <p:cNvSpPr/>
          <p:nvPr/>
        </p:nvSpPr>
        <p:spPr>
          <a:xfrm>
            <a:off x="2771800" y="5013176"/>
            <a:ext cx="3744416" cy="707886"/>
          </a:xfrm>
          <a:prstGeom prst="rect">
            <a:avLst/>
          </a:prstGeom>
        </p:spPr>
        <p:txBody>
          <a:bodyPr wrap="square">
            <a:spAutoFit/>
          </a:bodyPr>
          <a:lstStyle/>
          <a:p>
            <a:pPr algn="ctr"/>
            <a:r>
              <a:rPr lang="tr-TR" sz="4000" dirty="0" smtClean="0">
                <a:solidFill>
                  <a:srgbClr val="FF0000"/>
                </a:solidFill>
                <a:latin typeface="Arial" pitchFamily="34" charset="0"/>
                <a:cs typeface="Arial" pitchFamily="34" charset="0"/>
              </a:rPr>
              <a:t>Teşekkürler ! </a:t>
            </a:r>
            <a:endParaRPr lang="tr-TR" sz="4000" dirty="0">
              <a:solidFill>
                <a:srgbClr val="FF0000"/>
              </a:solidFill>
              <a:latin typeface="Arial" pitchFamily="34" charset="0"/>
              <a:cs typeface="Arial" pitchFamily="34" charset="0"/>
            </a:endParaRPr>
          </a:p>
        </p:txBody>
      </p:sp>
      <p:pic>
        <p:nvPicPr>
          <p:cNvPr id="7" name="Picture 9" descr="CHILD017"/>
          <p:cNvPicPr>
            <a:picLocks noChangeAspect="1" noChangeArrowheads="1"/>
          </p:cNvPicPr>
          <p:nvPr/>
        </p:nvPicPr>
        <p:blipFill>
          <a:blip r:embed="rId3" cstate="print"/>
          <a:srcRect/>
          <a:stretch>
            <a:fillRect/>
          </a:stretch>
        </p:blipFill>
        <p:spPr>
          <a:xfrm>
            <a:off x="5105400" y="404664"/>
            <a:ext cx="4038600" cy="3641006"/>
          </a:xfrm>
          <a:prstGeom prst="rect">
            <a:avLst/>
          </a:prstGeom>
          <a:noFill/>
          <a:ln/>
        </p:spPr>
      </p:pic>
      <p:sp>
        <p:nvSpPr>
          <p:cNvPr id="8" name="7 Veri Yer Tutucusu"/>
          <p:cNvSpPr>
            <a:spLocks noGrp="1"/>
          </p:cNvSpPr>
          <p:nvPr>
            <p:ph type="dt" sz="half" idx="10"/>
          </p:nvPr>
        </p:nvSpPr>
        <p:spPr/>
        <p:txBody>
          <a:bodyPr/>
          <a:lstStyle/>
          <a:p>
            <a:fld id="{61325BCD-FA84-41CE-A2E6-19BF3151281C}" type="datetime1">
              <a:rPr lang="tr-TR" smtClean="0"/>
              <a:pPr/>
              <a:t>22.06.2017</a:t>
            </a:fld>
            <a:endParaRPr lang="tr-TR"/>
          </a:p>
        </p:txBody>
      </p:sp>
      <p:sp>
        <p:nvSpPr>
          <p:cNvPr id="9" name="8 Slayt Numarası Yer Tutucusu"/>
          <p:cNvSpPr>
            <a:spLocks noGrp="1"/>
          </p:cNvSpPr>
          <p:nvPr>
            <p:ph type="sldNum" sz="quarter" idx="12"/>
          </p:nvPr>
        </p:nvSpPr>
        <p:spPr/>
        <p:txBody>
          <a:bodyPr/>
          <a:lstStyle/>
          <a:p>
            <a:fld id="{5A9944F6-ABBB-405A-89B1-3465FCFD7702}" type="slidenum">
              <a:rPr lang="tr-TR" smtClean="0"/>
              <a:pPr/>
              <a:t>28</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0" y="188913"/>
            <a:ext cx="8820472" cy="1223962"/>
          </a:xfrm>
        </p:spPr>
        <p:txBody>
          <a:bodyPr>
            <a:normAutofit/>
          </a:bodyPr>
          <a:lstStyle/>
          <a:p>
            <a:pPr algn="ctr"/>
            <a:r>
              <a:rPr lang="tr-TR" sz="2400" dirty="0" smtClean="0">
                <a:solidFill>
                  <a:srgbClr val="FF0000"/>
                </a:solidFill>
                <a:latin typeface="Arial" pitchFamily="34" charset="0"/>
                <a:cs typeface="Arial" pitchFamily="34" charset="0"/>
              </a:rPr>
              <a:t>Haftalık Çalışma Planı ve Öğretimsel Performans    Modeli Örneği</a:t>
            </a:r>
            <a:endParaRPr lang="tr-TR" sz="2400" dirty="0">
              <a:solidFill>
                <a:srgbClr val="FF0000"/>
              </a:solidFill>
              <a:latin typeface="Arial" pitchFamily="34" charset="0"/>
              <a:cs typeface="Arial" pitchFamily="34" charset="0"/>
            </a:endParaRPr>
          </a:p>
        </p:txBody>
      </p:sp>
      <p:graphicFrame>
        <p:nvGraphicFramePr>
          <p:cNvPr id="5" name="4 Tablo"/>
          <p:cNvGraphicFramePr>
            <a:graphicFrameLocks noGrp="1"/>
          </p:cNvGraphicFramePr>
          <p:nvPr>
            <p:extLst>
              <p:ext uri="{D42A27DB-BD31-4B8C-83A1-F6EECF244321}">
                <p14:modId xmlns:p14="http://schemas.microsoft.com/office/powerpoint/2010/main" val="1336329478"/>
              </p:ext>
            </p:extLst>
          </p:nvPr>
        </p:nvGraphicFramePr>
        <p:xfrm>
          <a:off x="323530" y="1397000"/>
          <a:ext cx="8496940" cy="4403596"/>
        </p:xfrm>
        <a:graphic>
          <a:graphicData uri="http://schemas.openxmlformats.org/drawingml/2006/table">
            <a:tbl>
              <a:tblPr firstRow="1" bandRow="1">
                <a:tableStyleId>{5C22544A-7EE6-4342-B048-85BDC9FD1C3A}</a:tableStyleId>
              </a:tblPr>
              <a:tblGrid>
                <a:gridCol w="1699388"/>
                <a:gridCol w="1699388"/>
                <a:gridCol w="1699388"/>
                <a:gridCol w="1699388"/>
                <a:gridCol w="1699388"/>
              </a:tblGrid>
              <a:tr h="392239">
                <a:tc>
                  <a:txBody>
                    <a:bodyPr/>
                    <a:lstStyle/>
                    <a:p>
                      <a:r>
                        <a:rPr lang="tr-TR" dirty="0" smtClean="0"/>
                        <a:t>Pazartesi</a:t>
                      </a:r>
                      <a:endParaRPr lang="tr-TR" dirty="0"/>
                    </a:p>
                  </a:txBody>
                  <a:tcPr/>
                </a:tc>
                <a:tc>
                  <a:txBody>
                    <a:bodyPr/>
                    <a:lstStyle/>
                    <a:p>
                      <a:r>
                        <a:rPr lang="tr-TR" dirty="0" smtClean="0"/>
                        <a:t>Salı</a:t>
                      </a:r>
                      <a:endParaRPr lang="tr-TR" dirty="0"/>
                    </a:p>
                  </a:txBody>
                  <a:tcPr/>
                </a:tc>
                <a:tc>
                  <a:txBody>
                    <a:bodyPr/>
                    <a:lstStyle/>
                    <a:p>
                      <a:r>
                        <a:rPr lang="tr-TR" dirty="0" smtClean="0"/>
                        <a:t>Çarşamba</a:t>
                      </a:r>
                      <a:endParaRPr lang="tr-TR" dirty="0"/>
                    </a:p>
                  </a:txBody>
                  <a:tcPr/>
                </a:tc>
                <a:tc>
                  <a:txBody>
                    <a:bodyPr/>
                    <a:lstStyle/>
                    <a:p>
                      <a:r>
                        <a:rPr lang="tr-TR" dirty="0" smtClean="0"/>
                        <a:t>Perşembe</a:t>
                      </a:r>
                      <a:endParaRPr lang="tr-TR" dirty="0"/>
                    </a:p>
                  </a:txBody>
                  <a:tcPr/>
                </a:tc>
                <a:tc>
                  <a:txBody>
                    <a:bodyPr/>
                    <a:lstStyle/>
                    <a:p>
                      <a:r>
                        <a:rPr lang="tr-TR" dirty="0" smtClean="0"/>
                        <a:t>Cuma</a:t>
                      </a:r>
                      <a:endParaRPr lang="tr-TR" dirty="0"/>
                    </a:p>
                  </a:txBody>
                  <a:tcPr/>
                </a:tc>
              </a:tr>
              <a:tr h="608614">
                <a:tc>
                  <a:txBody>
                    <a:bodyPr/>
                    <a:lstStyle/>
                    <a:p>
                      <a:r>
                        <a:rPr lang="tr-TR" dirty="0" smtClean="0"/>
                        <a:t>Tören</a:t>
                      </a:r>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Tören</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Tören</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Tören</a:t>
                      </a:r>
                    </a:p>
                    <a:p>
                      <a:endParaRPr lang="tr-T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Tören</a:t>
                      </a:r>
                    </a:p>
                    <a:p>
                      <a:endParaRPr lang="tr-TR" dirty="0"/>
                    </a:p>
                  </a:txBody>
                  <a:tcPr/>
                </a:tc>
              </a:tr>
              <a:tr h="608614">
                <a:tc>
                  <a:txBody>
                    <a:bodyPr/>
                    <a:lstStyle/>
                    <a:p>
                      <a:r>
                        <a:rPr lang="tr-TR" dirty="0" smtClean="0"/>
                        <a:t>Yönetim Toplantısı</a:t>
                      </a:r>
                      <a:endParaRPr lang="tr-TR" dirty="0"/>
                    </a:p>
                  </a:txBody>
                  <a:tcPr/>
                </a:tc>
                <a:tc>
                  <a:txBody>
                    <a:bodyPr/>
                    <a:lstStyle/>
                    <a:p>
                      <a:r>
                        <a:rPr lang="tr-TR" dirty="0" smtClean="0">
                          <a:solidFill>
                            <a:srgbClr val="FF0000"/>
                          </a:solidFill>
                        </a:rPr>
                        <a:t>Sınıf</a:t>
                      </a:r>
                      <a:r>
                        <a:rPr lang="tr-TR" baseline="0" dirty="0" smtClean="0">
                          <a:solidFill>
                            <a:srgbClr val="FF0000"/>
                          </a:solidFill>
                        </a:rPr>
                        <a:t> Ziyareti</a:t>
                      </a:r>
                      <a:endParaRPr lang="tr-TR" dirty="0">
                        <a:solidFill>
                          <a:srgbClr val="FF0000"/>
                        </a:solidFill>
                      </a:endParaRPr>
                    </a:p>
                  </a:txBody>
                  <a:tcPr/>
                </a:tc>
                <a:tc>
                  <a:txBody>
                    <a:bodyPr/>
                    <a:lstStyle/>
                    <a:p>
                      <a:r>
                        <a:rPr lang="tr-TR" dirty="0" smtClean="0"/>
                        <a:t>Rutin İşler</a:t>
                      </a:r>
                      <a:endParaRPr lang="tr-TR" dirty="0"/>
                    </a:p>
                  </a:txBody>
                  <a:tcPr/>
                </a:tc>
                <a:tc>
                  <a:txBody>
                    <a:bodyPr/>
                    <a:lstStyle/>
                    <a:p>
                      <a:r>
                        <a:rPr lang="tr-TR" dirty="0" smtClean="0">
                          <a:solidFill>
                            <a:srgbClr val="FF0000"/>
                          </a:solidFill>
                        </a:rPr>
                        <a:t>Sınıf Ziyareti</a:t>
                      </a:r>
                      <a:endParaRPr lang="tr-TR"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Sınıf </a:t>
                      </a:r>
                      <a:r>
                        <a:rPr lang="tr-TR" baseline="0" dirty="0" smtClean="0"/>
                        <a:t> Ziyareti</a:t>
                      </a:r>
                      <a:endParaRPr lang="tr-TR" dirty="0" smtClean="0"/>
                    </a:p>
                    <a:p>
                      <a:endParaRPr lang="tr-TR" dirty="0"/>
                    </a:p>
                  </a:txBody>
                  <a:tcPr/>
                </a:tc>
              </a:tr>
              <a:tr h="608614">
                <a:tc>
                  <a:txBody>
                    <a:bodyPr/>
                    <a:lstStyle/>
                    <a:p>
                      <a:endParaRPr lang="tr-TR"/>
                    </a:p>
                  </a:txBody>
                  <a:tcPr/>
                </a:tc>
                <a:tc>
                  <a:txBody>
                    <a:bodyPr/>
                    <a:lstStyle/>
                    <a:p>
                      <a:endParaRPr lang="tr-TR" dirty="0"/>
                    </a:p>
                  </a:txBody>
                  <a:tcPr/>
                </a:tc>
                <a:tc>
                  <a:txBody>
                    <a:bodyPr/>
                    <a:lstStyle/>
                    <a:p>
                      <a:endParaRPr lang="tr-T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FF0000"/>
                          </a:solidFill>
                        </a:rPr>
                        <a:t>Sınıf </a:t>
                      </a:r>
                      <a:r>
                        <a:rPr lang="tr-TR" baseline="0" dirty="0" smtClean="0">
                          <a:solidFill>
                            <a:srgbClr val="FF0000"/>
                          </a:solidFill>
                        </a:rPr>
                        <a:t> Ziyareti</a:t>
                      </a:r>
                      <a:endParaRPr lang="tr-TR" dirty="0" smtClean="0">
                        <a:solidFill>
                          <a:srgbClr val="FF0000"/>
                        </a:solidFill>
                      </a:endParaRPr>
                    </a:p>
                    <a:p>
                      <a:endParaRPr lang="tr-TR" dirty="0"/>
                    </a:p>
                  </a:txBody>
                  <a:tcPr/>
                </a:tc>
                <a:tc>
                  <a:txBody>
                    <a:bodyPr/>
                    <a:lstStyle/>
                    <a:p>
                      <a:endParaRPr lang="tr-TR" dirty="0"/>
                    </a:p>
                  </a:txBody>
                  <a:tcPr/>
                </a:tc>
              </a:tr>
              <a:tr h="392239">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392239">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tr>
              <a:tr h="392239">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r h="869449">
                <a:tc>
                  <a:txBody>
                    <a:bodyPr/>
                    <a:lstStyle/>
                    <a:p>
                      <a:r>
                        <a:rPr lang="tr-TR" dirty="0" smtClean="0"/>
                        <a:t>Akademik Çalışma Kom Toplantısı</a:t>
                      </a:r>
                      <a:endParaRPr lang="tr-TR" dirty="0"/>
                    </a:p>
                  </a:txBody>
                  <a:tcPr/>
                </a:tc>
                <a:tc>
                  <a:txBody>
                    <a:bodyPr/>
                    <a:lstStyle/>
                    <a:p>
                      <a:endParaRPr lang="tr-TR"/>
                    </a:p>
                  </a:txBody>
                  <a:tcPr/>
                </a:tc>
                <a:tc>
                  <a:txBody>
                    <a:bodyPr/>
                    <a:lstStyle/>
                    <a:p>
                      <a:endParaRPr lang="tr-TR"/>
                    </a:p>
                  </a:txBody>
                  <a:tcPr/>
                </a:tc>
                <a:tc>
                  <a:txBody>
                    <a:bodyPr/>
                    <a:lstStyle/>
                    <a:p>
                      <a:r>
                        <a:rPr lang="tr-TR" dirty="0" smtClean="0"/>
                        <a:t>Proje Topt.</a:t>
                      </a:r>
                      <a:endParaRPr lang="tr-TR" dirty="0"/>
                    </a:p>
                  </a:txBody>
                  <a:tcPr/>
                </a:tc>
                <a:tc>
                  <a:txBody>
                    <a:bodyPr/>
                    <a:lstStyle/>
                    <a:p>
                      <a:r>
                        <a:rPr lang="tr-TR" dirty="0" smtClean="0"/>
                        <a:t>Zümre</a:t>
                      </a:r>
                      <a:r>
                        <a:rPr lang="tr-TR" baseline="0" dirty="0" smtClean="0"/>
                        <a:t> toplantıları</a:t>
                      </a:r>
                      <a:endParaRPr lang="tr-TR" dirty="0"/>
                    </a:p>
                  </a:txBody>
                  <a:tcPr/>
                </a:tc>
              </a:tr>
            </a:tbl>
          </a:graphicData>
        </a:graphic>
      </p:graphicFrame>
      <p:sp>
        <p:nvSpPr>
          <p:cNvPr id="6" name="5 Veri Yer Tutucusu"/>
          <p:cNvSpPr>
            <a:spLocks noGrp="1"/>
          </p:cNvSpPr>
          <p:nvPr>
            <p:ph type="dt" sz="half" idx="10"/>
          </p:nvPr>
        </p:nvSpPr>
        <p:spPr/>
        <p:txBody>
          <a:bodyPr/>
          <a:lstStyle/>
          <a:p>
            <a:fld id="{36D03790-EBF9-41B7-ABAC-C4F2B948DC06}"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idx="4294967295"/>
          </p:nvPr>
        </p:nvSpPr>
        <p:spPr>
          <a:xfrm>
            <a:off x="611560" y="332656"/>
            <a:ext cx="8060432" cy="720725"/>
          </a:xfrm>
        </p:spPr>
        <p:txBody>
          <a:bodyPr>
            <a:normAutofit/>
          </a:bodyPr>
          <a:lstStyle/>
          <a:p>
            <a:pPr algn="ctr"/>
            <a:r>
              <a:rPr lang="tr-TR" sz="2800" b="0" dirty="0" smtClean="0">
                <a:solidFill>
                  <a:srgbClr val="FF0000"/>
                </a:solidFill>
                <a:latin typeface="Arial" pitchFamily="34" charset="0"/>
                <a:cs typeface="Arial" pitchFamily="34" charset="0"/>
              </a:rPr>
              <a:t>Öğretimsel Performans Niçin Önemlidir?</a:t>
            </a:r>
            <a:endParaRPr lang="tr-TR" sz="2800" b="0" dirty="0">
              <a:solidFill>
                <a:srgbClr val="FF0000"/>
              </a:solidFill>
              <a:latin typeface="Arial" pitchFamily="34" charset="0"/>
              <a:cs typeface="Arial" pitchFamily="34" charset="0"/>
            </a:endParaRPr>
          </a:p>
        </p:txBody>
      </p:sp>
      <p:sp>
        <p:nvSpPr>
          <p:cNvPr id="3" name="2 Alt Başlık"/>
          <p:cNvSpPr>
            <a:spLocks noGrp="1"/>
          </p:cNvSpPr>
          <p:nvPr>
            <p:ph type="subTitle" idx="4294967295"/>
          </p:nvPr>
        </p:nvSpPr>
        <p:spPr>
          <a:xfrm>
            <a:off x="0" y="981075"/>
            <a:ext cx="8496300" cy="3830638"/>
          </a:xfrm>
        </p:spPr>
        <p:txBody>
          <a:bodyPr>
            <a:normAutofit/>
          </a:bodyPr>
          <a:lstStyle/>
          <a:p>
            <a:pPr algn="l"/>
            <a:r>
              <a:rPr lang="tr-TR" sz="2400" dirty="0" smtClean="0">
                <a:solidFill>
                  <a:srgbClr val="002060"/>
                </a:solidFill>
                <a:latin typeface="Arial" pitchFamily="34" charset="0"/>
                <a:cs typeface="Arial" pitchFamily="34" charset="0"/>
              </a:rPr>
              <a:t>Okul, eğitim sisteminin sosyal ve dinamik bir yapısıdır</a:t>
            </a:r>
            <a:r>
              <a:rPr lang="tr-TR" sz="2400" dirty="0" smtClean="0">
                <a:solidFill>
                  <a:schemeClr val="accent1">
                    <a:lumMod val="50000"/>
                  </a:schemeClr>
                </a:solidFill>
                <a:latin typeface="Arial" pitchFamily="34" charset="0"/>
                <a:cs typeface="Arial" pitchFamily="34" charset="0"/>
              </a:rPr>
              <a:t>.</a:t>
            </a:r>
          </a:p>
          <a:p>
            <a:pPr algn="l"/>
            <a:r>
              <a:rPr lang="tr-TR" sz="2400" dirty="0" smtClean="0">
                <a:solidFill>
                  <a:schemeClr val="accent2">
                    <a:lumMod val="75000"/>
                  </a:schemeClr>
                </a:solidFill>
                <a:latin typeface="Arial" pitchFamily="34" charset="0"/>
                <a:cs typeface="Arial" pitchFamily="34" charset="0"/>
              </a:rPr>
              <a:t>Okulda gerçekleştirilen her türlü etkinlik, okul yöneticisinin gözetim ve denetimi altında gerçekleşir.</a:t>
            </a:r>
          </a:p>
          <a:p>
            <a:pPr algn="l"/>
            <a:r>
              <a:rPr lang="tr-TR" sz="2400" dirty="0" smtClean="0">
                <a:solidFill>
                  <a:srgbClr val="00B050"/>
                </a:solidFill>
                <a:latin typeface="Arial" pitchFamily="34" charset="0"/>
                <a:cs typeface="Arial" pitchFamily="34" charset="0"/>
              </a:rPr>
              <a:t>Okullarda yürütülen etkinliklerin gözlenmesi ve gözlem sonuçlarının değerlendirilmesi, okulun amaçların gerçekleşme düzeyinin belirlenmesi açısından büyük önem taşır. </a:t>
            </a:r>
          </a:p>
          <a:p>
            <a:endParaRPr lang="tr-TR" dirty="0"/>
          </a:p>
        </p:txBody>
      </p:sp>
      <p:pic>
        <p:nvPicPr>
          <p:cNvPr id="5" name="Picture 5" descr="SCHMS031"/>
          <p:cNvPicPr>
            <a:picLocks noChangeAspect="1" noChangeArrowheads="1"/>
          </p:cNvPicPr>
          <p:nvPr/>
        </p:nvPicPr>
        <p:blipFill>
          <a:blip r:embed="rId2" cstate="print"/>
          <a:srcRect/>
          <a:stretch>
            <a:fillRect/>
          </a:stretch>
        </p:blipFill>
        <p:spPr>
          <a:xfrm>
            <a:off x="1907704" y="3645024"/>
            <a:ext cx="6850202" cy="2376264"/>
          </a:xfrm>
          <a:prstGeom prst="rect">
            <a:avLst/>
          </a:prstGeom>
          <a:noFill/>
          <a:ln/>
        </p:spPr>
      </p:pic>
      <p:sp>
        <p:nvSpPr>
          <p:cNvPr id="6" name="5 Veri Yer Tutucusu"/>
          <p:cNvSpPr>
            <a:spLocks noGrp="1"/>
          </p:cNvSpPr>
          <p:nvPr>
            <p:ph type="dt" sz="half" idx="10"/>
          </p:nvPr>
        </p:nvSpPr>
        <p:spPr/>
        <p:txBody>
          <a:bodyPr/>
          <a:lstStyle/>
          <a:p>
            <a:fld id="{BF0FE5EF-A2EA-4B69-8F65-0480A3A2964A}"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707904" y="404664"/>
            <a:ext cx="5040560" cy="4524315"/>
          </a:xfrm>
          <a:prstGeom prst="rect">
            <a:avLst/>
          </a:prstGeom>
        </p:spPr>
        <p:txBody>
          <a:bodyPr wrap="square">
            <a:spAutoFit/>
          </a:bodyPr>
          <a:lstStyle/>
          <a:p>
            <a:r>
              <a:rPr lang="tr-TR" sz="2400" dirty="0" smtClean="0">
                <a:latin typeface="Arial" pitchFamily="34" charset="0"/>
                <a:cs typeface="Arial" pitchFamily="34" charset="0"/>
              </a:rPr>
              <a:t>Eğitim hedeflerinin gerçekleşmesi büyük ölçüde öğretim sürecinin iyi işlemesine bağlıdır. Öğretim sürecinin iyi işleyip işlemediğinin değerlendirilebilmesi, sınıflarda yapılacak denetimin niteliğine bağlıdır.</a:t>
            </a:r>
          </a:p>
          <a:p>
            <a:r>
              <a:rPr lang="tr-TR" sz="2400" dirty="0" smtClean="0">
                <a:latin typeface="Arial" pitchFamily="34" charset="0"/>
                <a:cs typeface="Arial" pitchFamily="34" charset="0"/>
              </a:rPr>
              <a:t> İyi ve etkili bir denetim ise denetmenin kullandığı </a:t>
            </a:r>
            <a:r>
              <a:rPr lang="tr-TR" sz="2400" dirty="0" smtClean="0">
                <a:solidFill>
                  <a:srgbClr val="FF0000"/>
                </a:solidFill>
                <a:latin typeface="Arial" pitchFamily="34" charset="0"/>
                <a:cs typeface="Arial" pitchFamily="34" charset="0"/>
              </a:rPr>
              <a:t>sınıf içi gözlem tekniklerinin ne olduğu ve sonuçlarının nasıl değerlendirildiği ile ilgilidir.</a:t>
            </a:r>
            <a:r>
              <a:rPr lang="tr-TR" sz="2000" dirty="0" smtClean="0">
                <a:solidFill>
                  <a:srgbClr val="FF0000"/>
                </a:solidFill>
                <a:latin typeface="Arial" pitchFamily="34" charset="0"/>
                <a:cs typeface="Arial" pitchFamily="34" charset="0"/>
              </a:rPr>
              <a:t>	</a:t>
            </a:r>
            <a:endParaRPr lang="tr-TR" sz="2000" dirty="0">
              <a:solidFill>
                <a:srgbClr val="FF0000"/>
              </a:solidFill>
              <a:latin typeface="Arial" pitchFamily="34" charset="0"/>
              <a:cs typeface="Arial" pitchFamily="34" charset="0"/>
            </a:endParaRPr>
          </a:p>
        </p:txBody>
      </p:sp>
      <p:pic>
        <p:nvPicPr>
          <p:cNvPr id="3" name="Picture 4" descr="CMENO017"/>
          <p:cNvPicPr>
            <a:picLocks noChangeAspect="1" noChangeArrowheads="1"/>
          </p:cNvPicPr>
          <p:nvPr/>
        </p:nvPicPr>
        <p:blipFill>
          <a:blip r:embed="rId2" cstate="print"/>
          <a:srcRect/>
          <a:stretch>
            <a:fillRect/>
          </a:stretch>
        </p:blipFill>
        <p:spPr>
          <a:xfrm>
            <a:off x="251521" y="476672"/>
            <a:ext cx="3240360" cy="3672408"/>
          </a:xfrm>
          <a:prstGeom prst="rect">
            <a:avLst/>
          </a:prstGeom>
          <a:noFill/>
          <a:ln/>
        </p:spPr>
      </p:pic>
      <p:sp>
        <p:nvSpPr>
          <p:cNvPr id="6" name="5 Veri Yer Tutucusu"/>
          <p:cNvSpPr>
            <a:spLocks noGrp="1"/>
          </p:cNvSpPr>
          <p:nvPr>
            <p:ph type="dt" sz="half" idx="10"/>
          </p:nvPr>
        </p:nvSpPr>
        <p:spPr/>
        <p:txBody>
          <a:bodyPr/>
          <a:lstStyle/>
          <a:p>
            <a:fld id="{B6FE6D63-8BE9-428B-BBE5-35A186164493}"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88641"/>
            <a:ext cx="7990656" cy="792087"/>
          </a:xfrm>
        </p:spPr>
        <p:txBody>
          <a:bodyPr>
            <a:noAutofit/>
          </a:bodyPr>
          <a:lstStyle/>
          <a:p>
            <a:pPr algn="ctr"/>
            <a:r>
              <a:rPr lang="tr-TR" sz="2800" dirty="0" smtClean="0">
                <a:solidFill>
                  <a:srgbClr val="FF0000"/>
                </a:solidFill>
                <a:latin typeface="Arial" pitchFamily="34" charset="0"/>
                <a:cs typeface="Arial" pitchFamily="34" charset="0"/>
              </a:rPr>
              <a:t>Mevcut Ders Denetim Defterinde Neler Var ?</a:t>
            </a:r>
            <a:endParaRPr lang="tr-TR" sz="2800" dirty="0">
              <a:solidFill>
                <a:srgbClr val="FF0000"/>
              </a:solidFill>
              <a:latin typeface="Arial" pitchFamily="34" charset="0"/>
              <a:cs typeface="Arial" pitchFamily="34" charset="0"/>
            </a:endParaRPr>
          </a:p>
        </p:txBody>
      </p:sp>
      <p:sp>
        <p:nvSpPr>
          <p:cNvPr id="3" name="2 Alt Başlık"/>
          <p:cNvSpPr>
            <a:spLocks noGrp="1"/>
          </p:cNvSpPr>
          <p:nvPr>
            <p:ph type="subTitle" idx="1"/>
          </p:nvPr>
        </p:nvSpPr>
        <p:spPr>
          <a:xfrm>
            <a:off x="685800" y="1268760"/>
            <a:ext cx="7772400" cy="3542551"/>
          </a:xfrm>
        </p:spPr>
        <p:txBody>
          <a:bodyPr/>
          <a:lstStyle/>
          <a:p>
            <a:pPr algn="l"/>
            <a:r>
              <a:rPr lang="tr-TR" sz="2400" b="1" dirty="0" smtClean="0">
                <a:solidFill>
                  <a:srgbClr val="FF0000"/>
                </a:solidFill>
              </a:rPr>
              <a:t>*</a:t>
            </a:r>
            <a:r>
              <a:rPr lang="tr-TR" sz="2400" b="1" dirty="0" smtClean="0">
                <a:solidFill>
                  <a:srgbClr val="0070C0"/>
                </a:solidFill>
                <a:latin typeface="Arial" pitchFamily="34" charset="0"/>
                <a:cs typeface="Arial" pitchFamily="34" charset="0"/>
              </a:rPr>
              <a:t>Kimlik Bilgileri</a:t>
            </a:r>
          </a:p>
          <a:p>
            <a:pPr algn="l"/>
            <a:r>
              <a:rPr lang="tr-TR" sz="2400" b="1" dirty="0" smtClean="0">
                <a:solidFill>
                  <a:srgbClr val="FF0000"/>
                </a:solidFill>
                <a:latin typeface="Arial" pitchFamily="34" charset="0"/>
                <a:cs typeface="Arial" pitchFamily="34" charset="0"/>
              </a:rPr>
              <a:t>*</a:t>
            </a:r>
            <a:r>
              <a:rPr lang="tr-TR" sz="2400" b="1" dirty="0" smtClean="0">
                <a:solidFill>
                  <a:srgbClr val="0070C0"/>
                </a:solidFill>
                <a:latin typeface="Arial" pitchFamily="34" charset="0"/>
                <a:cs typeface="Arial" pitchFamily="34" charset="0"/>
              </a:rPr>
              <a:t>Önceki görevi, göreve başladığı tarih</a:t>
            </a:r>
          </a:p>
          <a:p>
            <a:pPr algn="l"/>
            <a:r>
              <a:rPr lang="tr-TR" sz="2400" b="1" dirty="0" smtClean="0">
                <a:solidFill>
                  <a:srgbClr val="FF0000"/>
                </a:solidFill>
                <a:latin typeface="Arial" pitchFamily="34" charset="0"/>
                <a:cs typeface="Arial" pitchFamily="34" charset="0"/>
              </a:rPr>
              <a:t>*</a:t>
            </a:r>
            <a:r>
              <a:rPr lang="tr-TR" sz="2400" b="1" dirty="0" smtClean="0">
                <a:solidFill>
                  <a:srgbClr val="0070C0"/>
                </a:solidFill>
                <a:latin typeface="Arial" pitchFamily="34" charset="0"/>
                <a:cs typeface="Arial" pitchFamily="34" charset="0"/>
              </a:rPr>
              <a:t>Okulumuzda göreve başladığı tarih </a:t>
            </a:r>
          </a:p>
          <a:p>
            <a:pPr algn="l"/>
            <a:r>
              <a:rPr lang="tr-TR" sz="2400" b="1" dirty="0" smtClean="0">
                <a:solidFill>
                  <a:srgbClr val="FF0000"/>
                </a:solidFill>
                <a:latin typeface="Arial" pitchFamily="34" charset="0"/>
                <a:cs typeface="Arial" pitchFamily="34" charset="0"/>
              </a:rPr>
              <a:t>*</a:t>
            </a:r>
            <a:r>
              <a:rPr lang="tr-TR" sz="2400" b="1" dirty="0" smtClean="0">
                <a:solidFill>
                  <a:srgbClr val="0070C0"/>
                </a:solidFill>
                <a:latin typeface="Arial" pitchFamily="34" charset="0"/>
                <a:cs typeface="Arial" pitchFamily="34" charset="0"/>
              </a:rPr>
              <a:t>Verilen Görevler ( Yazılı )</a:t>
            </a:r>
          </a:p>
          <a:p>
            <a:pPr algn="l"/>
            <a:r>
              <a:rPr lang="tr-TR" sz="2400" b="1" dirty="0" smtClean="0">
                <a:solidFill>
                  <a:srgbClr val="FF0000"/>
                </a:solidFill>
                <a:latin typeface="Arial" pitchFamily="34" charset="0"/>
                <a:cs typeface="Arial" pitchFamily="34" charset="0"/>
              </a:rPr>
              <a:t>*</a:t>
            </a:r>
            <a:r>
              <a:rPr lang="tr-TR" sz="2400" b="1" dirty="0" smtClean="0">
                <a:solidFill>
                  <a:srgbClr val="0070C0"/>
                </a:solidFill>
                <a:latin typeface="Arial" pitchFamily="34" charset="0"/>
                <a:cs typeface="Arial" pitchFamily="34" charset="0"/>
              </a:rPr>
              <a:t>Ders ( Rehberlik, Kulüp )</a:t>
            </a:r>
          </a:p>
          <a:p>
            <a:pPr algn="l"/>
            <a:r>
              <a:rPr lang="tr-TR" sz="2400" b="1" dirty="0" smtClean="0">
                <a:solidFill>
                  <a:srgbClr val="FF0000"/>
                </a:solidFill>
                <a:latin typeface="Arial" pitchFamily="34" charset="0"/>
                <a:cs typeface="Arial" pitchFamily="34" charset="0"/>
              </a:rPr>
              <a:t>*</a:t>
            </a:r>
            <a:r>
              <a:rPr lang="tr-TR" sz="2400" b="1" dirty="0" smtClean="0">
                <a:solidFill>
                  <a:srgbClr val="0070C0"/>
                </a:solidFill>
                <a:latin typeface="Arial" pitchFamily="34" charset="0"/>
                <a:cs typeface="Arial" pitchFamily="34" charset="0"/>
              </a:rPr>
              <a:t>Girilen Dersin Adı</a:t>
            </a:r>
          </a:p>
          <a:p>
            <a:endParaRPr lang="tr-TR" dirty="0"/>
          </a:p>
        </p:txBody>
      </p:sp>
      <p:pic>
        <p:nvPicPr>
          <p:cNvPr id="5" name="Picture 5" descr="BOOK032"/>
          <p:cNvPicPr>
            <a:picLocks noChangeAspect="1" noChangeArrowheads="1"/>
          </p:cNvPicPr>
          <p:nvPr/>
        </p:nvPicPr>
        <p:blipFill>
          <a:blip r:embed="rId2" cstate="print"/>
          <a:srcRect/>
          <a:stretch>
            <a:fillRect/>
          </a:stretch>
        </p:blipFill>
        <p:spPr>
          <a:xfrm>
            <a:off x="4499992" y="2708920"/>
            <a:ext cx="3600450" cy="1657350"/>
          </a:xfrm>
          <a:prstGeom prst="rect">
            <a:avLst/>
          </a:prstGeom>
          <a:noFill/>
          <a:ln/>
        </p:spPr>
      </p:pic>
      <p:sp>
        <p:nvSpPr>
          <p:cNvPr id="6" name="5 Veri Yer Tutucusu"/>
          <p:cNvSpPr>
            <a:spLocks noGrp="1"/>
          </p:cNvSpPr>
          <p:nvPr>
            <p:ph type="dt" sz="half" idx="10"/>
          </p:nvPr>
        </p:nvSpPr>
        <p:spPr/>
        <p:txBody>
          <a:bodyPr/>
          <a:lstStyle/>
          <a:p>
            <a:fld id="{6228154E-9DE8-4A0B-B8CA-9FA676F7B2FB}"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6</a:t>
            </a:fld>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48681"/>
            <a:ext cx="7772400" cy="792087"/>
          </a:xfrm>
        </p:spPr>
        <p:txBody>
          <a:bodyPr>
            <a:normAutofit/>
          </a:bodyPr>
          <a:lstStyle/>
          <a:p>
            <a:pPr algn="ctr"/>
            <a:r>
              <a:rPr lang="tr-TR" sz="2800" dirty="0" smtClean="0">
                <a:solidFill>
                  <a:srgbClr val="FF0000"/>
                </a:solidFill>
                <a:latin typeface="Arial" pitchFamily="34" charset="0"/>
                <a:cs typeface="Arial" pitchFamily="34" charset="0"/>
              </a:rPr>
              <a:t>Başka neler var ?</a:t>
            </a:r>
            <a:endParaRPr lang="tr-TR" sz="2800" dirty="0">
              <a:solidFill>
                <a:srgbClr val="FF0000"/>
              </a:solidFill>
              <a:latin typeface="Arial" pitchFamily="34" charset="0"/>
              <a:cs typeface="Arial" pitchFamily="34" charset="0"/>
            </a:endParaRPr>
          </a:p>
        </p:txBody>
      </p:sp>
      <p:sp>
        <p:nvSpPr>
          <p:cNvPr id="3" name="2 Alt Başlık"/>
          <p:cNvSpPr>
            <a:spLocks noGrp="1"/>
          </p:cNvSpPr>
          <p:nvPr>
            <p:ph type="subTitle" idx="1"/>
          </p:nvPr>
        </p:nvSpPr>
        <p:spPr>
          <a:xfrm>
            <a:off x="685800" y="1556792"/>
            <a:ext cx="7772400" cy="3672408"/>
          </a:xfrm>
        </p:spPr>
        <p:txBody>
          <a:bodyPr>
            <a:normAutofit/>
          </a:bodyPr>
          <a:lstStyle/>
          <a:p>
            <a:pPr algn="l"/>
            <a:endParaRPr lang="tr-TR" sz="2400" dirty="0" smtClean="0"/>
          </a:p>
          <a:p>
            <a:pPr algn="l"/>
            <a:r>
              <a:rPr lang="tr-TR" sz="2400" dirty="0" smtClean="0">
                <a:latin typeface="Arial" pitchFamily="34" charset="0"/>
                <a:cs typeface="Arial" pitchFamily="34" charset="0"/>
              </a:rPr>
              <a:t>Değerlendirme ( Planlı Çalışma açısından, Bilgi ve sunuş, genel gözlem, Uyarılar</a:t>
            </a:r>
          </a:p>
          <a:p>
            <a:pPr algn="l"/>
            <a:endParaRPr lang="tr-TR" sz="2400" dirty="0" smtClean="0">
              <a:latin typeface="Arial" pitchFamily="34" charset="0"/>
              <a:cs typeface="Arial" pitchFamily="34" charset="0"/>
            </a:endParaRPr>
          </a:p>
          <a:p>
            <a:pPr algn="l"/>
            <a:r>
              <a:rPr lang="tr-TR" sz="2400" dirty="0" smtClean="0">
                <a:latin typeface="Arial" pitchFamily="34" charset="0"/>
                <a:cs typeface="Arial" pitchFamily="34" charset="0"/>
              </a:rPr>
              <a:t>Tarih</a:t>
            </a:r>
          </a:p>
          <a:p>
            <a:endParaRPr lang="tr-TR" dirty="0"/>
          </a:p>
        </p:txBody>
      </p:sp>
      <p:pic>
        <p:nvPicPr>
          <p:cNvPr id="5" name="Picture 5" descr="BOOK057"/>
          <p:cNvPicPr>
            <a:picLocks noChangeAspect="1" noChangeArrowheads="1"/>
          </p:cNvPicPr>
          <p:nvPr/>
        </p:nvPicPr>
        <p:blipFill>
          <a:blip r:embed="rId2" cstate="print"/>
          <a:srcRect/>
          <a:stretch>
            <a:fillRect/>
          </a:stretch>
        </p:blipFill>
        <p:spPr>
          <a:xfrm>
            <a:off x="2987824" y="3212976"/>
            <a:ext cx="3827462" cy="1943100"/>
          </a:xfrm>
          <a:prstGeom prst="rect">
            <a:avLst/>
          </a:prstGeom>
          <a:noFill/>
          <a:ln/>
        </p:spPr>
      </p:pic>
      <p:sp>
        <p:nvSpPr>
          <p:cNvPr id="6" name="5 Veri Yer Tutucusu"/>
          <p:cNvSpPr>
            <a:spLocks noGrp="1"/>
          </p:cNvSpPr>
          <p:nvPr>
            <p:ph type="dt" sz="half" idx="10"/>
          </p:nvPr>
        </p:nvSpPr>
        <p:spPr/>
        <p:txBody>
          <a:bodyPr/>
          <a:lstStyle/>
          <a:p>
            <a:fld id="{4F523380-3298-40B4-BD18-EBD0938EA961}" type="datetime1">
              <a:rPr lang="tr-TR" smtClean="0"/>
              <a:pPr/>
              <a:t>22.06.2017</a:t>
            </a:fld>
            <a:endParaRPr lang="tr-TR"/>
          </a:p>
        </p:txBody>
      </p:sp>
      <p:sp>
        <p:nvSpPr>
          <p:cNvPr id="7" name="6 Slayt Numarası Yer Tutucusu"/>
          <p:cNvSpPr>
            <a:spLocks noGrp="1"/>
          </p:cNvSpPr>
          <p:nvPr>
            <p:ph type="sldNum" sz="quarter" idx="12"/>
          </p:nvPr>
        </p:nvSpPr>
        <p:spPr/>
        <p:txBody>
          <a:bodyPr/>
          <a:lstStyle/>
          <a:p>
            <a:fld id="{5A9944F6-ABBB-405A-89B1-3465FCFD7702}"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548680"/>
            <a:ext cx="7772400" cy="720080"/>
          </a:xfrm>
        </p:spPr>
        <p:txBody>
          <a:bodyPr>
            <a:normAutofit/>
          </a:bodyPr>
          <a:lstStyle/>
          <a:p>
            <a:pPr algn="ctr"/>
            <a:r>
              <a:rPr lang="tr-TR" sz="2800" dirty="0" smtClean="0">
                <a:solidFill>
                  <a:srgbClr val="FF0000"/>
                </a:solidFill>
                <a:latin typeface="Arial" pitchFamily="34" charset="0"/>
                <a:cs typeface="Arial" pitchFamily="34" charset="0"/>
              </a:rPr>
              <a:t>Önemli Kavramlar</a:t>
            </a:r>
            <a:endParaRPr lang="tr-TR" sz="2800" dirty="0">
              <a:solidFill>
                <a:srgbClr val="FF0000"/>
              </a:solidFill>
              <a:latin typeface="Arial" pitchFamily="34" charset="0"/>
              <a:cs typeface="Arial" pitchFamily="34" charset="0"/>
            </a:endParaRPr>
          </a:p>
        </p:txBody>
      </p:sp>
      <p:sp>
        <p:nvSpPr>
          <p:cNvPr id="3" name="2 Alt Başlık"/>
          <p:cNvSpPr>
            <a:spLocks noGrp="1"/>
          </p:cNvSpPr>
          <p:nvPr>
            <p:ph type="subTitle" idx="1"/>
          </p:nvPr>
        </p:nvSpPr>
        <p:spPr>
          <a:xfrm>
            <a:off x="685800" y="1772816"/>
            <a:ext cx="7772400" cy="3312368"/>
          </a:xfrm>
        </p:spPr>
        <p:txBody>
          <a:bodyPr>
            <a:normAutofit fontScale="92500"/>
          </a:bodyPr>
          <a:lstStyle/>
          <a:p>
            <a:pPr algn="just"/>
            <a:r>
              <a:rPr lang="tr-TR" sz="2400" b="1" dirty="0" smtClean="0">
                <a:solidFill>
                  <a:srgbClr val="FF0000"/>
                </a:solidFill>
                <a:latin typeface="Arial" pitchFamily="34" charset="0"/>
                <a:cs typeface="Arial" pitchFamily="34" charset="0"/>
              </a:rPr>
              <a:t>Öğretim :</a:t>
            </a:r>
            <a:r>
              <a:rPr lang="tr-TR" sz="2400" dirty="0" smtClean="0">
                <a:latin typeface="Arial" pitchFamily="34" charset="0"/>
                <a:cs typeface="Arial" pitchFamily="34" charset="0"/>
              </a:rPr>
              <a:t> </a:t>
            </a:r>
            <a:r>
              <a:rPr lang="tr-TR" sz="2400" dirty="0" smtClean="0">
                <a:solidFill>
                  <a:schemeClr val="tx1">
                    <a:lumMod val="85000"/>
                    <a:lumOff val="15000"/>
                  </a:schemeClr>
                </a:solidFill>
                <a:latin typeface="Arial" pitchFamily="34" charset="0"/>
                <a:cs typeface="Arial" pitchFamily="34" charset="0"/>
              </a:rPr>
              <a:t>Belli bir amaca göre gereken bilgileri verme işi.</a:t>
            </a:r>
          </a:p>
          <a:p>
            <a:pPr algn="just"/>
            <a:r>
              <a:rPr lang="tr-TR" sz="2400" b="1" dirty="0" smtClean="0">
                <a:solidFill>
                  <a:srgbClr val="FF0000"/>
                </a:solidFill>
                <a:latin typeface="Arial" pitchFamily="34" charset="0"/>
                <a:cs typeface="Arial" pitchFamily="34" charset="0"/>
              </a:rPr>
              <a:t>Gözlem :</a:t>
            </a:r>
            <a:r>
              <a:rPr lang="tr-TR" sz="2400" dirty="0" smtClean="0">
                <a:solidFill>
                  <a:schemeClr val="tx1">
                    <a:lumMod val="85000"/>
                    <a:lumOff val="15000"/>
                  </a:schemeClr>
                </a:solidFill>
                <a:latin typeface="Arial" pitchFamily="34" charset="0"/>
                <a:cs typeface="Arial" pitchFamily="34" charset="0"/>
              </a:rPr>
              <a:t> Belirli bir amaç için bir nesne, olay veya ilişkinin, doğal koşullarda kendiliğinden, olayın belirdiği sırada yada bilinçli ve planlı olarak hazırlanan deney koşullarında sistematik olarak incelenmesi süreci</a:t>
            </a:r>
            <a:r>
              <a:rPr lang="tr-TR" sz="2400" dirty="0" smtClean="0">
                <a:latin typeface="Arial" pitchFamily="34" charset="0"/>
                <a:cs typeface="Arial" pitchFamily="34" charset="0"/>
              </a:rPr>
              <a:t>.</a:t>
            </a:r>
          </a:p>
          <a:p>
            <a:pPr algn="just"/>
            <a:r>
              <a:rPr lang="tr-TR" sz="2400" b="1" dirty="0" smtClean="0">
                <a:solidFill>
                  <a:srgbClr val="FF0000"/>
                </a:solidFill>
                <a:latin typeface="Arial" pitchFamily="34" charset="0"/>
                <a:cs typeface="Arial" pitchFamily="34" charset="0"/>
              </a:rPr>
              <a:t>Sınıf içi gözlem teknikleri: </a:t>
            </a:r>
            <a:r>
              <a:rPr lang="tr-TR" sz="2400" dirty="0" smtClean="0">
                <a:solidFill>
                  <a:schemeClr val="tx1">
                    <a:lumMod val="85000"/>
                    <a:lumOff val="15000"/>
                  </a:schemeClr>
                </a:solidFill>
                <a:latin typeface="Arial" pitchFamily="34" charset="0"/>
                <a:cs typeface="Arial" pitchFamily="34" charset="0"/>
              </a:rPr>
              <a:t>Öğretmenin sınıf içi performansı hakkında somut verilere ulaşabilmek ve olgulara dayalı temel veriler elde edebilmek için kullanılan yapılandırılmış teknikleri </a:t>
            </a:r>
          </a:p>
          <a:p>
            <a:endParaRPr lang="tr-TR" dirty="0"/>
          </a:p>
        </p:txBody>
      </p:sp>
      <p:sp>
        <p:nvSpPr>
          <p:cNvPr id="4" name="3 Veri Yer Tutucusu"/>
          <p:cNvSpPr>
            <a:spLocks noGrp="1"/>
          </p:cNvSpPr>
          <p:nvPr>
            <p:ph type="dt" sz="half" idx="10"/>
          </p:nvPr>
        </p:nvSpPr>
        <p:spPr/>
        <p:txBody>
          <a:bodyPr/>
          <a:lstStyle/>
          <a:p>
            <a:fld id="{4889537A-2F6E-4854-B70D-CFA0AEA25EF4}" type="datetime1">
              <a:rPr lang="tr-TR" smtClean="0"/>
              <a:pPr/>
              <a:t>22.06.2017</a:t>
            </a:fld>
            <a:endParaRPr lang="tr-TR"/>
          </a:p>
        </p:txBody>
      </p:sp>
      <p:sp>
        <p:nvSpPr>
          <p:cNvPr id="5" name="4 Slayt Numarası Yer Tutucusu"/>
          <p:cNvSpPr>
            <a:spLocks noGrp="1"/>
          </p:cNvSpPr>
          <p:nvPr>
            <p:ph type="sldNum" sz="quarter" idx="12"/>
          </p:nvPr>
        </p:nvSpPr>
        <p:spPr/>
        <p:txBody>
          <a:bodyPr/>
          <a:lstStyle/>
          <a:p>
            <a:fld id="{5A9944F6-ABBB-405A-89B1-3465FCFD7702}"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23528" y="476672"/>
            <a:ext cx="3888432" cy="1015663"/>
          </a:xfrm>
          <a:prstGeom prst="rect">
            <a:avLst/>
          </a:prstGeom>
        </p:spPr>
        <p:txBody>
          <a:bodyPr wrap="square">
            <a:spAutoFit/>
          </a:bodyPr>
          <a:lstStyle/>
          <a:p>
            <a:r>
              <a:rPr lang="tr-TR" sz="2000" dirty="0" smtClean="0">
                <a:solidFill>
                  <a:srgbClr val="FF0000"/>
                </a:solidFill>
                <a:latin typeface="Arial" pitchFamily="34" charset="0"/>
                <a:cs typeface="Arial" pitchFamily="34" charset="0"/>
              </a:rPr>
              <a:t>Performans:</a:t>
            </a:r>
            <a:r>
              <a:rPr lang="tr-TR" sz="2000" dirty="0" smtClean="0">
                <a:latin typeface="Arial" pitchFamily="34" charset="0"/>
                <a:cs typeface="Arial" pitchFamily="34" charset="0"/>
              </a:rPr>
              <a:t> Bir işi yaparken, çalışanın o işi hangi başarı düzeyinde yaptığının ifadesi </a:t>
            </a:r>
            <a:endParaRPr lang="tr-TR" sz="2000" dirty="0">
              <a:latin typeface="Arial" pitchFamily="34" charset="0"/>
              <a:cs typeface="Arial" pitchFamily="34" charset="0"/>
            </a:endParaRPr>
          </a:p>
        </p:txBody>
      </p:sp>
      <p:sp>
        <p:nvSpPr>
          <p:cNvPr id="6" name="5 Dikdörtgen"/>
          <p:cNvSpPr/>
          <p:nvPr/>
        </p:nvSpPr>
        <p:spPr>
          <a:xfrm>
            <a:off x="4283968" y="1268760"/>
            <a:ext cx="4572000" cy="4093428"/>
          </a:xfrm>
          <a:prstGeom prst="rect">
            <a:avLst/>
          </a:prstGeom>
        </p:spPr>
        <p:txBody>
          <a:bodyPr>
            <a:spAutoFit/>
          </a:bodyPr>
          <a:lstStyle/>
          <a:p>
            <a:r>
              <a:rPr lang="tr-TR" sz="2000" b="1" dirty="0" smtClean="0">
                <a:solidFill>
                  <a:srgbClr val="FF0000"/>
                </a:solidFill>
                <a:latin typeface="Arial" pitchFamily="34" charset="0"/>
                <a:cs typeface="Arial" pitchFamily="34" charset="0"/>
              </a:rPr>
              <a:t>Denetim:</a:t>
            </a:r>
            <a:r>
              <a:rPr lang="tr-TR" sz="2000" b="1" dirty="0" smtClean="0">
                <a:latin typeface="Arial" pitchFamily="34" charset="0"/>
                <a:cs typeface="Arial" pitchFamily="34" charset="0"/>
              </a:rPr>
              <a:t> </a:t>
            </a:r>
            <a:r>
              <a:rPr lang="tr-TR" sz="2000" dirty="0" smtClean="0">
                <a:latin typeface="Arial" pitchFamily="34" charset="0"/>
                <a:cs typeface="Arial" pitchFamily="34" charset="0"/>
              </a:rPr>
              <a:t>İşleyen yapı içerisindeki gelişmelerin amaçlara uygunluğu açısından izlenmesi ve gerekli önlemlerin alınması süreci.</a:t>
            </a:r>
          </a:p>
          <a:p>
            <a:r>
              <a:rPr lang="tr-TR" sz="2000" b="1" dirty="0" smtClean="0">
                <a:solidFill>
                  <a:srgbClr val="FF0000"/>
                </a:solidFill>
                <a:latin typeface="Arial" pitchFamily="34" charset="0"/>
                <a:cs typeface="Arial" pitchFamily="34" charset="0"/>
              </a:rPr>
              <a:t>Öğretimsel denetim: </a:t>
            </a:r>
            <a:r>
              <a:rPr lang="tr-TR" sz="2000" dirty="0" smtClean="0">
                <a:latin typeface="Arial" pitchFamily="34" charset="0"/>
                <a:cs typeface="Arial" pitchFamily="34" charset="0"/>
              </a:rPr>
              <a:t>Sınıf içi ortamında öğretme ve öğrenme sürecini geliştirmek ve etkili kılmak üzere yapılan denetim.</a:t>
            </a:r>
            <a:endParaRPr lang="tr-TR" sz="2000" b="1" dirty="0" smtClean="0">
              <a:latin typeface="Arial" pitchFamily="34" charset="0"/>
              <a:cs typeface="Arial" pitchFamily="34" charset="0"/>
            </a:endParaRPr>
          </a:p>
          <a:p>
            <a:r>
              <a:rPr lang="tr-TR" sz="2000" b="1" dirty="0" smtClean="0">
                <a:solidFill>
                  <a:srgbClr val="FF0000"/>
                </a:solidFill>
                <a:latin typeface="Arial" pitchFamily="34" charset="0"/>
                <a:cs typeface="Arial" pitchFamily="34" charset="0"/>
              </a:rPr>
              <a:t>Klinik denetim :</a:t>
            </a:r>
            <a:r>
              <a:rPr lang="tr-TR" sz="2000" dirty="0" smtClean="0">
                <a:solidFill>
                  <a:srgbClr val="FF0000"/>
                </a:solidFill>
                <a:latin typeface="Arial" pitchFamily="34" charset="0"/>
                <a:cs typeface="Arial" pitchFamily="34" charset="0"/>
              </a:rPr>
              <a:t> </a:t>
            </a:r>
            <a:r>
              <a:rPr lang="tr-TR" sz="2000" dirty="0" smtClean="0">
                <a:latin typeface="Arial" pitchFamily="34" charset="0"/>
                <a:cs typeface="Arial" pitchFamily="34" charset="0"/>
              </a:rPr>
              <a:t>Öğretimi geliştirmek amacıyla, sınıfta öğretim ile ilgili davranışları doğrudan gözlem yöntemiyle bilgi toplamaya dayanan denetimi</a:t>
            </a:r>
            <a:r>
              <a:rPr lang="tr-TR" dirty="0" smtClean="0">
                <a:latin typeface="Arial" pitchFamily="34" charset="0"/>
                <a:cs typeface="Arial" pitchFamily="34" charset="0"/>
              </a:rPr>
              <a:t>.</a:t>
            </a:r>
          </a:p>
        </p:txBody>
      </p:sp>
      <p:pic>
        <p:nvPicPr>
          <p:cNvPr id="7" name="Picture 4" descr="CMEN209"/>
          <p:cNvPicPr>
            <a:picLocks noChangeAspect="1" noChangeArrowheads="1"/>
          </p:cNvPicPr>
          <p:nvPr/>
        </p:nvPicPr>
        <p:blipFill>
          <a:blip r:embed="rId2" cstate="print"/>
          <a:srcRect/>
          <a:stretch>
            <a:fillRect/>
          </a:stretch>
        </p:blipFill>
        <p:spPr>
          <a:xfrm>
            <a:off x="1619250" y="4221163"/>
            <a:ext cx="1535113" cy="1541462"/>
          </a:xfrm>
          <a:prstGeom prst="rect">
            <a:avLst/>
          </a:prstGeom>
          <a:noFill/>
          <a:ln/>
        </p:spPr>
      </p:pic>
      <p:pic>
        <p:nvPicPr>
          <p:cNvPr id="8" name="Picture 6" descr="CMEN211"/>
          <p:cNvPicPr>
            <a:picLocks noChangeAspect="1" noChangeArrowheads="1"/>
          </p:cNvPicPr>
          <p:nvPr/>
        </p:nvPicPr>
        <p:blipFill>
          <a:blip r:embed="rId3" cstate="print"/>
          <a:srcRect/>
          <a:stretch>
            <a:fillRect/>
          </a:stretch>
        </p:blipFill>
        <p:spPr>
          <a:xfrm>
            <a:off x="827584" y="1556792"/>
            <a:ext cx="2411413" cy="2189162"/>
          </a:xfrm>
          <a:prstGeom prst="rect">
            <a:avLst/>
          </a:prstGeom>
          <a:noFill/>
          <a:ln/>
        </p:spPr>
      </p:pic>
      <p:sp>
        <p:nvSpPr>
          <p:cNvPr id="9" name="8 Veri Yer Tutucusu"/>
          <p:cNvSpPr>
            <a:spLocks noGrp="1"/>
          </p:cNvSpPr>
          <p:nvPr>
            <p:ph type="dt" sz="half" idx="10"/>
          </p:nvPr>
        </p:nvSpPr>
        <p:spPr/>
        <p:txBody>
          <a:bodyPr/>
          <a:lstStyle/>
          <a:p>
            <a:fld id="{3254FC87-A57C-434B-AE5D-B3BC21BB7D3D}" type="datetime1">
              <a:rPr lang="tr-TR" smtClean="0"/>
              <a:pPr/>
              <a:t>22.06.2017</a:t>
            </a:fld>
            <a:endParaRPr lang="tr-TR"/>
          </a:p>
        </p:txBody>
      </p:sp>
      <p:sp>
        <p:nvSpPr>
          <p:cNvPr id="10" name="9 Slayt Numarası Yer Tutucusu"/>
          <p:cNvSpPr>
            <a:spLocks noGrp="1"/>
          </p:cNvSpPr>
          <p:nvPr>
            <p:ph type="sldNum" sz="quarter" idx="12"/>
          </p:nvPr>
        </p:nvSpPr>
        <p:spPr/>
        <p:txBody>
          <a:bodyPr/>
          <a:lstStyle/>
          <a:p>
            <a:fld id="{5A9944F6-ABBB-405A-89B1-3465FCFD7702}" type="slidenum">
              <a:rPr lang="tr-TR" smtClean="0"/>
              <a:pPr/>
              <a:t>9</a:t>
            </a:fld>
            <a:endParaRPr lang="tr-T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249</TotalTime>
  <Words>1434</Words>
  <Application>Microsoft Office PowerPoint</Application>
  <PresentationFormat>Ekran Gösterisi (4:3)</PresentationFormat>
  <Paragraphs>305</Paragraphs>
  <Slides>28</Slides>
  <Notes>1</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28</vt:i4>
      </vt:variant>
    </vt:vector>
  </HeadingPairs>
  <TitlesOfParts>
    <vt:vector size="38" baseType="lpstr">
      <vt:lpstr>Arial</vt:lpstr>
      <vt:lpstr>Arial Black</vt:lpstr>
      <vt:lpstr>Calibri</vt:lpstr>
      <vt:lpstr>Lucida Sans Unicode</vt:lpstr>
      <vt:lpstr>Times New Roman</vt:lpstr>
      <vt:lpstr>Verdana</vt:lpstr>
      <vt:lpstr>Wingdings</vt:lpstr>
      <vt:lpstr>Wingdings 2</vt:lpstr>
      <vt:lpstr>Wingdings 3</vt:lpstr>
      <vt:lpstr>Kalabalık</vt:lpstr>
      <vt:lpstr>Öğretmenlerin Öğretimsel Performansının Ölçülmesi</vt:lpstr>
      <vt:lpstr>Okul müdürleri ders denetimlerini nasıl yapıyor ? </vt:lpstr>
      <vt:lpstr>Haftalık Çalışma Planı ve Öğretimsel Performans    Modeli Örneği</vt:lpstr>
      <vt:lpstr>Öğretimsel Performans Niçin Önemlidir?</vt:lpstr>
      <vt:lpstr>PowerPoint Sunusu</vt:lpstr>
      <vt:lpstr>Mevcut Ders Denetim Defterinde Neler Var ?</vt:lpstr>
      <vt:lpstr>Başka neler var ?</vt:lpstr>
      <vt:lpstr>Önemli Kavramlar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Tansel Yazıcıoğlu</dc:creator>
  <cp:lastModifiedBy>Fetmem</cp:lastModifiedBy>
  <cp:revision>50</cp:revision>
  <dcterms:created xsi:type="dcterms:W3CDTF">2012-03-08T18:53:38Z</dcterms:created>
  <dcterms:modified xsi:type="dcterms:W3CDTF">2017-06-22T13:11:10Z</dcterms:modified>
</cp:coreProperties>
</file>